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1" r:id="rId2"/>
    <p:sldId id="256" r:id="rId3"/>
    <p:sldId id="257" r:id="rId4"/>
    <p:sldId id="258" r:id="rId5"/>
    <p:sldId id="260" r:id="rId6"/>
    <p:sldId id="259"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241"/>
    <p:restoredTop sz="94672"/>
  </p:normalViewPr>
  <p:slideViewPr>
    <p:cSldViewPr snapToGrid="0">
      <p:cViewPr varScale="1">
        <p:scale>
          <a:sx n="134" d="100"/>
          <a:sy n="134" d="100"/>
        </p:scale>
        <p:origin x="79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571744-7673-43B1-A751-49F2F022DE54}" type="doc">
      <dgm:prSet loTypeId="urn:microsoft.com/office/officeart/2016/7/layout/LinearBlockProcessNumbered" loCatId="process" qsTypeId="urn:microsoft.com/office/officeart/2005/8/quickstyle/simple2" qsCatId="simple" csTypeId="urn:microsoft.com/office/officeart/2005/8/colors/accent5_2" csCatId="accent5" phldr="1"/>
      <dgm:spPr/>
      <dgm:t>
        <a:bodyPr/>
        <a:lstStyle/>
        <a:p>
          <a:endParaRPr lang="en-US"/>
        </a:p>
      </dgm:t>
    </dgm:pt>
    <dgm:pt modelId="{945B79A2-0389-4E6F-8AD8-2D22DA200268}">
      <dgm:prSet custT="1"/>
      <dgm:spPr/>
      <dgm:t>
        <a:bodyPr/>
        <a:lstStyle/>
        <a:p>
          <a:pPr>
            <a:defRPr cap="all"/>
          </a:pPr>
          <a:r>
            <a:rPr lang="en-US" sz="1600" dirty="0"/>
            <a:t>Create a creative community destination hosted on the OKC website.</a:t>
          </a:r>
        </a:p>
      </dgm:t>
    </dgm:pt>
    <dgm:pt modelId="{5C691FF0-C0E2-4969-A7E4-B7D25036A14B}" type="parTrans" cxnId="{F300EE76-8CA3-489F-A935-44C4998A0EEA}">
      <dgm:prSet/>
      <dgm:spPr/>
      <dgm:t>
        <a:bodyPr/>
        <a:lstStyle/>
        <a:p>
          <a:endParaRPr lang="en-US"/>
        </a:p>
      </dgm:t>
    </dgm:pt>
    <dgm:pt modelId="{96B8CA50-1083-413E-85B2-327700193D4F}" type="sibTrans" cxnId="{F300EE76-8CA3-489F-A935-44C4998A0EEA}">
      <dgm:prSet phldrT="01" custT="1"/>
      <dgm:spPr/>
      <dgm:t>
        <a:bodyPr/>
        <a:lstStyle/>
        <a:p>
          <a:r>
            <a:rPr lang="en-US" sz="2800" dirty="0"/>
            <a:t>Goal 1</a:t>
          </a:r>
        </a:p>
      </dgm:t>
    </dgm:pt>
    <dgm:pt modelId="{08D26606-625C-475A-8D8B-3222C7EDC54D}">
      <dgm:prSet custT="1"/>
      <dgm:spPr/>
      <dgm:t>
        <a:bodyPr/>
        <a:lstStyle/>
        <a:p>
          <a:pPr>
            <a:defRPr cap="all"/>
          </a:pPr>
          <a:r>
            <a:rPr lang="en-US" sz="1600" dirty="0"/>
            <a:t>Gain a larger national following on all social media accounts.</a:t>
          </a:r>
        </a:p>
      </dgm:t>
    </dgm:pt>
    <dgm:pt modelId="{8BA27A2B-C037-4F4C-9B08-CF628032B5B8}" type="parTrans" cxnId="{E126CF81-B5CD-4616-9EFF-056CE7FA9C87}">
      <dgm:prSet/>
      <dgm:spPr/>
      <dgm:t>
        <a:bodyPr/>
        <a:lstStyle/>
        <a:p>
          <a:endParaRPr lang="en-US"/>
        </a:p>
      </dgm:t>
    </dgm:pt>
    <dgm:pt modelId="{5EFEEFB9-AEF7-48AA-B3A9-DA768125A846}" type="sibTrans" cxnId="{E126CF81-B5CD-4616-9EFF-056CE7FA9C87}">
      <dgm:prSet phldrT="02" custT="1"/>
      <dgm:spPr/>
      <dgm:t>
        <a:bodyPr/>
        <a:lstStyle/>
        <a:p>
          <a:r>
            <a:rPr lang="en-US" sz="2800" dirty="0"/>
            <a:t>Goal 2</a:t>
          </a:r>
        </a:p>
      </dgm:t>
    </dgm:pt>
    <dgm:pt modelId="{1386358B-1306-4D53-8CD2-08E6557EF228}">
      <dgm:prSet custT="1"/>
      <dgm:spPr/>
      <dgm:t>
        <a:bodyPr/>
        <a:lstStyle/>
        <a:p>
          <a:pPr>
            <a:defRPr cap="all"/>
          </a:pPr>
          <a:r>
            <a:rPr lang="en-US" sz="1600" dirty="0"/>
            <a:t>Increase national prominence for the OKC Arts center.</a:t>
          </a:r>
        </a:p>
      </dgm:t>
    </dgm:pt>
    <dgm:pt modelId="{35A4EC98-808E-46B9-AD2E-EEC11ADEEE3E}" type="parTrans" cxnId="{9FD7782E-59B6-4B32-85D2-3E57271587CD}">
      <dgm:prSet/>
      <dgm:spPr/>
      <dgm:t>
        <a:bodyPr/>
        <a:lstStyle/>
        <a:p>
          <a:endParaRPr lang="en-US"/>
        </a:p>
      </dgm:t>
    </dgm:pt>
    <dgm:pt modelId="{5B809478-F9AD-433E-8475-19081FCAAEA7}" type="sibTrans" cxnId="{9FD7782E-59B6-4B32-85D2-3E57271587CD}">
      <dgm:prSet phldrT="03" custT="1"/>
      <dgm:spPr/>
      <dgm:t>
        <a:bodyPr/>
        <a:lstStyle/>
        <a:p>
          <a:r>
            <a:rPr lang="en-US" sz="2800" dirty="0"/>
            <a:t>Goal 3</a:t>
          </a:r>
        </a:p>
      </dgm:t>
    </dgm:pt>
    <dgm:pt modelId="{E12916D0-4A33-B949-9BF4-66701D5080B9}" type="pres">
      <dgm:prSet presAssocID="{8E571744-7673-43B1-A751-49F2F022DE54}" presName="Name0" presStyleCnt="0">
        <dgm:presLayoutVars>
          <dgm:animLvl val="lvl"/>
          <dgm:resizeHandles val="exact"/>
        </dgm:presLayoutVars>
      </dgm:prSet>
      <dgm:spPr/>
    </dgm:pt>
    <dgm:pt modelId="{3712EA00-6DA0-2142-82D6-990999F773F8}" type="pres">
      <dgm:prSet presAssocID="{945B79A2-0389-4E6F-8AD8-2D22DA200268}" presName="compositeNode" presStyleCnt="0">
        <dgm:presLayoutVars>
          <dgm:bulletEnabled val="1"/>
        </dgm:presLayoutVars>
      </dgm:prSet>
      <dgm:spPr/>
    </dgm:pt>
    <dgm:pt modelId="{6EAADD20-5851-3F43-958D-AFBFB9B0331A}" type="pres">
      <dgm:prSet presAssocID="{945B79A2-0389-4E6F-8AD8-2D22DA200268}" presName="bgRect" presStyleLbl="alignNode1" presStyleIdx="0" presStyleCnt="3" custScaleY="111583"/>
      <dgm:spPr/>
    </dgm:pt>
    <dgm:pt modelId="{1263267A-AA22-B64D-803B-5770A1D7C659}" type="pres">
      <dgm:prSet presAssocID="{96B8CA50-1083-413E-85B2-327700193D4F}" presName="sibTransNodeRect" presStyleLbl="alignNode1" presStyleIdx="0" presStyleCnt="3">
        <dgm:presLayoutVars>
          <dgm:chMax val="0"/>
          <dgm:bulletEnabled val="1"/>
        </dgm:presLayoutVars>
      </dgm:prSet>
      <dgm:spPr/>
    </dgm:pt>
    <dgm:pt modelId="{737482E8-8B49-CD49-9B07-7BA622DEC834}" type="pres">
      <dgm:prSet presAssocID="{945B79A2-0389-4E6F-8AD8-2D22DA200268}" presName="nodeRect" presStyleLbl="alignNode1" presStyleIdx="0" presStyleCnt="3">
        <dgm:presLayoutVars>
          <dgm:bulletEnabled val="1"/>
        </dgm:presLayoutVars>
      </dgm:prSet>
      <dgm:spPr/>
    </dgm:pt>
    <dgm:pt modelId="{35330120-09E2-CB4A-873B-2FB8262A1FA6}" type="pres">
      <dgm:prSet presAssocID="{96B8CA50-1083-413E-85B2-327700193D4F}" presName="sibTrans" presStyleCnt="0"/>
      <dgm:spPr/>
    </dgm:pt>
    <dgm:pt modelId="{B74D6093-8114-1941-96F5-89134C68D50F}" type="pres">
      <dgm:prSet presAssocID="{08D26606-625C-475A-8D8B-3222C7EDC54D}" presName="compositeNode" presStyleCnt="0">
        <dgm:presLayoutVars>
          <dgm:bulletEnabled val="1"/>
        </dgm:presLayoutVars>
      </dgm:prSet>
      <dgm:spPr/>
    </dgm:pt>
    <dgm:pt modelId="{3F6D5942-2100-2E49-9BA7-E87C30920BEA}" type="pres">
      <dgm:prSet presAssocID="{08D26606-625C-475A-8D8B-3222C7EDC54D}" presName="bgRect" presStyleLbl="alignNode1" presStyleIdx="1" presStyleCnt="3" custScaleY="111583"/>
      <dgm:spPr/>
    </dgm:pt>
    <dgm:pt modelId="{A8D2F1BA-03E9-F84A-8170-8A65A22A26AF}" type="pres">
      <dgm:prSet presAssocID="{5EFEEFB9-AEF7-48AA-B3A9-DA768125A846}" presName="sibTransNodeRect" presStyleLbl="alignNode1" presStyleIdx="1" presStyleCnt="3">
        <dgm:presLayoutVars>
          <dgm:chMax val="0"/>
          <dgm:bulletEnabled val="1"/>
        </dgm:presLayoutVars>
      </dgm:prSet>
      <dgm:spPr/>
    </dgm:pt>
    <dgm:pt modelId="{A9AC52A9-C916-DF45-976B-5DDE241B2370}" type="pres">
      <dgm:prSet presAssocID="{08D26606-625C-475A-8D8B-3222C7EDC54D}" presName="nodeRect" presStyleLbl="alignNode1" presStyleIdx="1" presStyleCnt="3">
        <dgm:presLayoutVars>
          <dgm:bulletEnabled val="1"/>
        </dgm:presLayoutVars>
      </dgm:prSet>
      <dgm:spPr/>
    </dgm:pt>
    <dgm:pt modelId="{298A53EB-102C-9C42-8991-687BFB06F9B9}" type="pres">
      <dgm:prSet presAssocID="{5EFEEFB9-AEF7-48AA-B3A9-DA768125A846}" presName="sibTrans" presStyleCnt="0"/>
      <dgm:spPr/>
    </dgm:pt>
    <dgm:pt modelId="{51CF0CA8-E7F9-1141-8E88-9CF0C37DAA4B}" type="pres">
      <dgm:prSet presAssocID="{1386358B-1306-4D53-8CD2-08E6557EF228}" presName="compositeNode" presStyleCnt="0">
        <dgm:presLayoutVars>
          <dgm:bulletEnabled val="1"/>
        </dgm:presLayoutVars>
      </dgm:prSet>
      <dgm:spPr/>
    </dgm:pt>
    <dgm:pt modelId="{7A0B23D6-9355-EB41-8BB9-F9B46722B5D4}" type="pres">
      <dgm:prSet presAssocID="{1386358B-1306-4D53-8CD2-08E6557EF228}" presName="bgRect" presStyleLbl="alignNode1" presStyleIdx="2" presStyleCnt="3" custScaleY="111583"/>
      <dgm:spPr/>
    </dgm:pt>
    <dgm:pt modelId="{647C8C44-E087-8B42-BC4E-4E157B5FA1A8}" type="pres">
      <dgm:prSet presAssocID="{5B809478-F9AD-433E-8475-19081FCAAEA7}" presName="sibTransNodeRect" presStyleLbl="alignNode1" presStyleIdx="2" presStyleCnt="3">
        <dgm:presLayoutVars>
          <dgm:chMax val="0"/>
          <dgm:bulletEnabled val="1"/>
        </dgm:presLayoutVars>
      </dgm:prSet>
      <dgm:spPr/>
    </dgm:pt>
    <dgm:pt modelId="{8B7A82A1-68F2-D246-AAE6-96D982C8AB05}" type="pres">
      <dgm:prSet presAssocID="{1386358B-1306-4D53-8CD2-08E6557EF228}" presName="nodeRect" presStyleLbl="alignNode1" presStyleIdx="2" presStyleCnt="3">
        <dgm:presLayoutVars>
          <dgm:bulletEnabled val="1"/>
        </dgm:presLayoutVars>
      </dgm:prSet>
      <dgm:spPr/>
    </dgm:pt>
  </dgm:ptLst>
  <dgm:cxnLst>
    <dgm:cxn modelId="{48F2EE0F-CF37-A547-8828-E32029C06243}" type="presOf" srcId="{96B8CA50-1083-413E-85B2-327700193D4F}" destId="{1263267A-AA22-B64D-803B-5770A1D7C659}" srcOrd="0" destOrd="0" presId="urn:microsoft.com/office/officeart/2016/7/layout/LinearBlockProcessNumbered"/>
    <dgm:cxn modelId="{86876313-1836-3E4A-9CE4-5AEB9433924E}" type="presOf" srcId="{945B79A2-0389-4E6F-8AD8-2D22DA200268}" destId="{6EAADD20-5851-3F43-958D-AFBFB9B0331A}" srcOrd="0" destOrd="0" presId="urn:microsoft.com/office/officeart/2016/7/layout/LinearBlockProcessNumbered"/>
    <dgm:cxn modelId="{711B071B-93F5-0B4B-962B-F3593429D189}" type="presOf" srcId="{08D26606-625C-475A-8D8B-3222C7EDC54D}" destId="{3F6D5942-2100-2E49-9BA7-E87C30920BEA}" srcOrd="0" destOrd="0" presId="urn:microsoft.com/office/officeart/2016/7/layout/LinearBlockProcessNumbered"/>
    <dgm:cxn modelId="{9FD7782E-59B6-4B32-85D2-3E57271587CD}" srcId="{8E571744-7673-43B1-A751-49F2F022DE54}" destId="{1386358B-1306-4D53-8CD2-08E6557EF228}" srcOrd="2" destOrd="0" parTransId="{35A4EC98-808E-46B9-AD2E-EEC11ADEEE3E}" sibTransId="{5B809478-F9AD-433E-8475-19081FCAAEA7}"/>
    <dgm:cxn modelId="{F300EE76-8CA3-489F-A935-44C4998A0EEA}" srcId="{8E571744-7673-43B1-A751-49F2F022DE54}" destId="{945B79A2-0389-4E6F-8AD8-2D22DA200268}" srcOrd="0" destOrd="0" parTransId="{5C691FF0-C0E2-4969-A7E4-B7D25036A14B}" sibTransId="{96B8CA50-1083-413E-85B2-327700193D4F}"/>
    <dgm:cxn modelId="{E126CF81-B5CD-4616-9EFF-056CE7FA9C87}" srcId="{8E571744-7673-43B1-A751-49F2F022DE54}" destId="{08D26606-625C-475A-8D8B-3222C7EDC54D}" srcOrd="1" destOrd="0" parTransId="{8BA27A2B-C037-4F4C-9B08-CF628032B5B8}" sibTransId="{5EFEEFB9-AEF7-48AA-B3A9-DA768125A846}"/>
    <dgm:cxn modelId="{8F33018C-EF5A-334E-8AB3-169BD14BE901}" type="presOf" srcId="{8E571744-7673-43B1-A751-49F2F022DE54}" destId="{E12916D0-4A33-B949-9BF4-66701D5080B9}" srcOrd="0" destOrd="0" presId="urn:microsoft.com/office/officeart/2016/7/layout/LinearBlockProcessNumbered"/>
    <dgm:cxn modelId="{AD32FBA0-90AC-CD46-93E2-E106CA3B5FB2}" type="presOf" srcId="{1386358B-1306-4D53-8CD2-08E6557EF228}" destId="{8B7A82A1-68F2-D246-AAE6-96D982C8AB05}" srcOrd="1" destOrd="0" presId="urn:microsoft.com/office/officeart/2016/7/layout/LinearBlockProcessNumbered"/>
    <dgm:cxn modelId="{EB6299A1-671B-344C-9955-979E94B165CB}" type="presOf" srcId="{5EFEEFB9-AEF7-48AA-B3A9-DA768125A846}" destId="{A8D2F1BA-03E9-F84A-8170-8A65A22A26AF}" srcOrd="0" destOrd="0" presId="urn:microsoft.com/office/officeart/2016/7/layout/LinearBlockProcessNumbered"/>
    <dgm:cxn modelId="{012F71BF-318A-BA4E-BF19-64EEE54A8639}" type="presOf" srcId="{1386358B-1306-4D53-8CD2-08E6557EF228}" destId="{7A0B23D6-9355-EB41-8BB9-F9B46722B5D4}" srcOrd="0" destOrd="0" presId="urn:microsoft.com/office/officeart/2016/7/layout/LinearBlockProcessNumbered"/>
    <dgm:cxn modelId="{893972C2-9285-E34F-A18B-9C8EF33D29BB}" type="presOf" srcId="{08D26606-625C-475A-8D8B-3222C7EDC54D}" destId="{A9AC52A9-C916-DF45-976B-5DDE241B2370}" srcOrd="1" destOrd="0" presId="urn:microsoft.com/office/officeart/2016/7/layout/LinearBlockProcessNumbered"/>
    <dgm:cxn modelId="{001B07C5-F908-B743-BA9E-BE09DDBB9BE2}" type="presOf" srcId="{5B809478-F9AD-433E-8475-19081FCAAEA7}" destId="{647C8C44-E087-8B42-BC4E-4E157B5FA1A8}" srcOrd="0" destOrd="0" presId="urn:microsoft.com/office/officeart/2016/7/layout/LinearBlockProcessNumbered"/>
    <dgm:cxn modelId="{54C238CB-2240-474A-A4AA-F8731791A67F}" type="presOf" srcId="{945B79A2-0389-4E6F-8AD8-2D22DA200268}" destId="{737482E8-8B49-CD49-9B07-7BA622DEC834}" srcOrd="1" destOrd="0" presId="urn:microsoft.com/office/officeart/2016/7/layout/LinearBlockProcessNumbered"/>
    <dgm:cxn modelId="{666EC89D-5DC8-2045-8C6B-F0E802FF8F44}" type="presParOf" srcId="{E12916D0-4A33-B949-9BF4-66701D5080B9}" destId="{3712EA00-6DA0-2142-82D6-990999F773F8}" srcOrd="0" destOrd="0" presId="urn:microsoft.com/office/officeart/2016/7/layout/LinearBlockProcessNumbered"/>
    <dgm:cxn modelId="{55FD1F46-EB41-194C-BF69-DC7722571391}" type="presParOf" srcId="{3712EA00-6DA0-2142-82D6-990999F773F8}" destId="{6EAADD20-5851-3F43-958D-AFBFB9B0331A}" srcOrd="0" destOrd="0" presId="urn:microsoft.com/office/officeart/2016/7/layout/LinearBlockProcessNumbered"/>
    <dgm:cxn modelId="{8CE6191C-AE75-014F-99C7-AAF22739A0D0}" type="presParOf" srcId="{3712EA00-6DA0-2142-82D6-990999F773F8}" destId="{1263267A-AA22-B64D-803B-5770A1D7C659}" srcOrd="1" destOrd="0" presId="urn:microsoft.com/office/officeart/2016/7/layout/LinearBlockProcessNumbered"/>
    <dgm:cxn modelId="{E846BADD-3BD5-0B47-84DE-2584BE2ABF8F}" type="presParOf" srcId="{3712EA00-6DA0-2142-82D6-990999F773F8}" destId="{737482E8-8B49-CD49-9B07-7BA622DEC834}" srcOrd="2" destOrd="0" presId="urn:microsoft.com/office/officeart/2016/7/layout/LinearBlockProcessNumbered"/>
    <dgm:cxn modelId="{8AC2CF0C-3298-9242-9424-A7F0AE86F821}" type="presParOf" srcId="{E12916D0-4A33-B949-9BF4-66701D5080B9}" destId="{35330120-09E2-CB4A-873B-2FB8262A1FA6}" srcOrd="1" destOrd="0" presId="urn:microsoft.com/office/officeart/2016/7/layout/LinearBlockProcessNumbered"/>
    <dgm:cxn modelId="{AF33ADF8-8607-6947-ABE1-AE06AACB5AA9}" type="presParOf" srcId="{E12916D0-4A33-B949-9BF4-66701D5080B9}" destId="{B74D6093-8114-1941-96F5-89134C68D50F}" srcOrd="2" destOrd="0" presId="urn:microsoft.com/office/officeart/2016/7/layout/LinearBlockProcessNumbered"/>
    <dgm:cxn modelId="{43E991F2-FCF6-314F-9144-E7595838DB95}" type="presParOf" srcId="{B74D6093-8114-1941-96F5-89134C68D50F}" destId="{3F6D5942-2100-2E49-9BA7-E87C30920BEA}" srcOrd="0" destOrd="0" presId="urn:microsoft.com/office/officeart/2016/7/layout/LinearBlockProcessNumbered"/>
    <dgm:cxn modelId="{BCF59EB1-1891-0A4B-B4AC-56C2B16C5B7C}" type="presParOf" srcId="{B74D6093-8114-1941-96F5-89134C68D50F}" destId="{A8D2F1BA-03E9-F84A-8170-8A65A22A26AF}" srcOrd="1" destOrd="0" presId="urn:microsoft.com/office/officeart/2016/7/layout/LinearBlockProcessNumbered"/>
    <dgm:cxn modelId="{40760C96-7330-8744-A162-D11883A34CF8}" type="presParOf" srcId="{B74D6093-8114-1941-96F5-89134C68D50F}" destId="{A9AC52A9-C916-DF45-976B-5DDE241B2370}" srcOrd="2" destOrd="0" presId="urn:microsoft.com/office/officeart/2016/7/layout/LinearBlockProcessNumbered"/>
    <dgm:cxn modelId="{0E3636EE-E0B6-2247-8460-BC88C8A8A033}" type="presParOf" srcId="{E12916D0-4A33-B949-9BF4-66701D5080B9}" destId="{298A53EB-102C-9C42-8991-687BFB06F9B9}" srcOrd="3" destOrd="0" presId="urn:microsoft.com/office/officeart/2016/7/layout/LinearBlockProcessNumbered"/>
    <dgm:cxn modelId="{8C1A6719-A08A-B14F-B99F-59BE06ECFE49}" type="presParOf" srcId="{E12916D0-4A33-B949-9BF4-66701D5080B9}" destId="{51CF0CA8-E7F9-1141-8E88-9CF0C37DAA4B}" srcOrd="4" destOrd="0" presId="urn:microsoft.com/office/officeart/2016/7/layout/LinearBlockProcessNumbered"/>
    <dgm:cxn modelId="{E52EBBBD-B039-9B42-93CF-6D5C93BDFF6E}" type="presParOf" srcId="{51CF0CA8-E7F9-1141-8E88-9CF0C37DAA4B}" destId="{7A0B23D6-9355-EB41-8BB9-F9B46722B5D4}" srcOrd="0" destOrd="0" presId="urn:microsoft.com/office/officeart/2016/7/layout/LinearBlockProcessNumbered"/>
    <dgm:cxn modelId="{F9CBA753-A27C-6644-B8CF-D469EA7B8953}" type="presParOf" srcId="{51CF0CA8-E7F9-1141-8E88-9CF0C37DAA4B}" destId="{647C8C44-E087-8B42-BC4E-4E157B5FA1A8}" srcOrd="1" destOrd="0" presId="urn:microsoft.com/office/officeart/2016/7/layout/LinearBlockProcessNumbered"/>
    <dgm:cxn modelId="{28CA2291-0D28-DC42-80FC-1162B42FC015}" type="presParOf" srcId="{51CF0CA8-E7F9-1141-8E88-9CF0C37DAA4B}" destId="{8B7A82A1-68F2-D246-AAE6-96D982C8AB05}"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AADD20-5851-3F43-958D-AFBFB9B0331A}">
      <dsp:nvSpPr>
        <dsp:cNvPr id="0" name=""/>
        <dsp:cNvSpPr/>
      </dsp:nvSpPr>
      <dsp:spPr>
        <a:xfrm>
          <a:off x="479" y="575737"/>
          <a:ext cx="1941946" cy="2600259"/>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91821" tIns="0" rIns="191821" bIns="330200" numCol="1" spcCol="1270" anchor="t" anchorCtr="0">
          <a:noAutofit/>
        </a:bodyPr>
        <a:lstStyle/>
        <a:p>
          <a:pPr marL="0" lvl="0" indent="0" algn="l" defTabSz="711200">
            <a:lnSpc>
              <a:spcPct val="90000"/>
            </a:lnSpc>
            <a:spcBef>
              <a:spcPct val="0"/>
            </a:spcBef>
            <a:spcAft>
              <a:spcPct val="35000"/>
            </a:spcAft>
            <a:buNone/>
            <a:defRPr cap="all"/>
          </a:pPr>
          <a:r>
            <a:rPr lang="en-US" sz="1600" kern="1200" dirty="0"/>
            <a:t>Create a creative community destination hosted on the OKC website.</a:t>
          </a:r>
        </a:p>
      </dsp:txBody>
      <dsp:txXfrm>
        <a:off x="479" y="1615841"/>
        <a:ext cx="1941946" cy="1560155"/>
      </dsp:txXfrm>
    </dsp:sp>
    <dsp:sp modelId="{1263267A-AA22-B64D-803B-5770A1D7C659}">
      <dsp:nvSpPr>
        <dsp:cNvPr id="0" name=""/>
        <dsp:cNvSpPr/>
      </dsp:nvSpPr>
      <dsp:spPr>
        <a:xfrm>
          <a:off x="479" y="710699"/>
          <a:ext cx="1941946" cy="932134"/>
        </a:xfrm>
        <a:prstGeom prst="rect">
          <a:avLst/>
        </a:prstGeom>
        <a:noFill/>
        <a:ln w="12700" cap="flat" cmpd="sng" algn="ctr">
          <a:noFill/>
          <a:prstDash val="solid"/>
          <a:miter lim="800000"/>
        </a:ln>
        <a:effectLst/>
        <a:sp3d/>
      </dsp:spPr>
      <dsp:style>
        <a:lnRef idx="2">
          <a:scrgbClr r="0" g="0" b="0"/>
        </a:lnRef>
        <a:fillRef idx="1">
          <a:scrgbClr r="0" g="0" b="0"/>
        </a:fillRef>
        <a:effectRef idx="1">
          <a:scrgbClr r="0" g="0" b="0"/>
        </a:effectRef>
        <a:fontRef idx="minor">
          <a:schemeClr val="lt1"/>
        </a:fontRef>
      </dsp:style>
      <dsp:txBody>
        <a:bodyPr spcFirstLastPara="0" vert="horz" wrap="square" lIns="191821" tIns="165100" rIns="191821" bIns="165100" numCol="1" spcCol="1270" anchor="ctr" anchorCtr="0">
          <a:noAutofit/>
        </a:bodyPr>
        <a:lstStyle/>
        <a:p>
          <a:pPr marL="0" lvl="0" indent="0" algn="l" defTabSz="1244600">
            <a:lnSpc>
              <a:spcPct val="90000"/>
            </a:lnSpc>
            <a:spcBef>
              <a:spcPct val="0"/>
            </a:spcBef>
            <a:spcAft>
              <a:spcPct val="35000"/>
            </a:spcAft>
            <a:buNone/>
          </a:pPr>
          <a:r>
            <a:rPr lang="en-US" sz="2800" kern="1200" dirty="0"/>
            <a:t>Goal 1</a:t>
          </a:r>
        </a:p>
      </dsp:txBody>
      <dsp:txXfrm>
        <a:off x="479" y="710699"/>
        <a:ext cx="1941946" cy="932134"/>
      </dsp:txXfrm>
    </dsp:sp>
    <dsp:sp modelId="{3F6D5942-2100-2E49-9BA7-E87C30920BEA}">
      <dsp:nvSpPr>
        <dsp:cNvPr id="0" name=""/>
        <dsp:cNvSpPr/>
      </dsp:nvSpPr>
      <dsp:spPr>
        <a:xfrm>
          <a:off x="2097782" y="575737"/>
          <a:ext cx="1941946" cy="2600259"/>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91821" tIns="0" rIns="191821" bIns="330200" numCol="1" spcCol="1270" anchor="t" anchorCtr="0">
          <a:noAutofit/>
        </a:bodyPr>
        <a:lstStyle/>
        <a:p>
          <a:pPr marL="0" lvl="0" indent="0" algn="l" defTabSz="711200">
            <a:lnSpc>
              <a:spcPct val="90000"/>
            </a:lnSpc>
            <a:spcBef>
              <a:spcPct val="0"/>
            </a:spcBef>
            <a:spcAft>
              <a:spcPct val="35000"/>
            </a:spcAft>
            <a:buNone/>
            <a:defRPr cap="all"/>
          </a:pPr>
          <a:r>
            <a:rPr lang="en-US" sz="1600" kern="1200" dirty="0"/>
            <a:t>Gain a larger national following on all social media accounts.</a:t>
          </a:r>
        </a:p>
      </dsp:txBody>
      <dsp:txXfrm>
        <a:off x="2097782" y="1615841"/>
        <a:ext cx="1941946" cy="1560155"/>
      </dsp:txXfrm>
    </dsp:sp>
    <dsp:sp modelId="{A8D2F1BA-03E9-F84A-8170-8A65A22A26AF}">
      <dsp:nvSpPr>
        <dsp:cNvPr id="0" name=""/>
        <dsp:cNvSpPr/>
      </dsp:nvSpPr>
      <dsp:spPr>
        <a:xfrm>
          <a:off x="2097782" y="710699"/>
          <a:ext cx="1941946" cy="932134"/>
        </a:xfrm>
        <a:prstGeom prst="rect">
          <a:avLst/>
        </a:prstGeom>
        <a:noFill/>
        <a:ln w="12700" cap="flat" cmpd="sng" algn="ctr">
          <a:noFill/>
          <a:prstDash val="solid"/>
          <a:miter lim="800000"/>
        </a:ln>
        <a:effectLst/>
        <a:sp3d/>
      </dsp:spPr>
      <dsp:style>
        <a:lnRef idx="2">
          <a:scrgbClr r="0" g="0" b="0"/>
        </a:lnRef>
        <a:fillRef idx="1">
          <a:scrgbClr r="0" g="0" b="0"/>
        </a:fillRef>
        <a:effectRef idx="1">
          <a:scrgbClr r="0" g="0" b="0"/>
        </a:effectRef>
        <a:fontRef idx="minor">
          <a:schemeClr val="lt1"/>
        </a:fontRef>
      </dsp:style>
      <dsp:txBody>
        <a:bodyPr spcFirstLastPara="0" vert="horz" wrap="square" lIns="191821" tIns="165100" rIns="191821" bIns="165100" numCol="1" spcCol="1270" anchor="ctr" anchorCtr="0">
          <a:noAutofit/>
        </a:bodyPr>
        <a:lstStyle/>
        <a:p>
          <a:pPr marL="0" lvl="0" indent="0" algn="l" defTabSz="1244600">
            <a:lnSpc>
              <a:spcPct val="90000"/>
            </a:lnSpc>
            <a:spcBef>
              <a:spcPct val="0"/>
            </a:spcBef>
            <a:spcAft>
              <a:spcPct val="35000"/>
            </a:spcAft>
            <a:buNone/>
          </a:pPr>
          <a:r>
            <a:rPr lang="en-US" sz="2800" kern="1200" dirty="0"/>
            <a:t>Goal 2</a:t>
          </a:r>
        </a:p>
      </dsp:txBody>
      <dsp:txXfrm>
        <a:off x="2097782" y="710699"/>
        <a:ext cx="1941946" cy="932134"/>
      </dsp:txXfrm>
    </dsp:sp>
    <dsp:sp modelId="{7A0B23D6-9355-EB41-8BB9-F9B46722B5D4}">
      <dsp:nvSpPr>
        <dsp:cNvPr id="0" name=""/>
        <dsp:cNvSpPr/>
      </dsp:nvSpPr>
      <dsp:spPr>
        <a:xfrm>
          <a:off x="4195084" y="575737"/>
          <a:ext cx="1941946" cy="2600259"/>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91821" tIns="0" rIns="191821" bIns="330200" numCol="1" spcCol="1270" anchor="t" anchorCtr="0">
          <a:noAutofit/>
        </a:bodyPr>
        <a:lstStyle/>
        <a:p>
          <a:pPr marL="0" lvl="0" indent="0" algn="l" defTabSz="711200">
            <a:lnSpc>
              <a:spcPct val="90000"/>
            </a:lnSpc>
            <a:spcBef>
              <a:spcPct val="0"/>
            </a:spcBef>
            <a:spcAft>
              <a:spcPct val="35000"/>
            </a:spcAft>
            <a:buNone/>
            <a:defRPr cap="all"/>
          </a:pPr>
          <a:r>
            <a:rPr lang="en-US" sz="1600" kern="1200" dirty="0"/>
            <a:t>Increase national prominence for the OKC Arts center.</a:t>
          </a:r>
        </a:p>
      </dsp:txBody>
      <dsp:txXfrm>
        <a:off x="4195084" y="1615841"/>
        <a:ext cx="1941946" cy="1560155"/>
      </dsp:txXfrm>
    </dsp:sp>
    <dsp:sp modelId="{647C8C44-E087-8B42-BC4E-4E157B5FA1A8}">
      <dsp:nvSpPr>
        <dsp:cNvPr id="0" name=""/>
        <dsp:cNvSpPr/>
      </dsp:nvSpPr>
      <dsp:spPr>
        <a:xfrm>
          <a:off x="4195084" y="710699"/>
          <a:ext cx="1941946" cy="932134"/>
        </a:xfrm>
        <a:prstGeom prst="rect">
          <a:avLst/>
        </a:prstGeom>
        <a:noFill/>
        <a:ln w="12700" cap="flat" cmpd="sng" algn="ctr">
          <a:noFill/>
          <a:prstDash val="solid"/>
          <a:miter lim="800000"/>
        </a:ln>
        <a:effectLst/>
        <a:sp3d/>
      </dsp:spPr>
      <dsp:style>
        <a:lnRef idx="2">
          <a:scrgbClr r="0" g="0" b="0"/>
        </a:lnRef>
        <a:fillRef idx="1">
          <a:scrgbClr r="0" g="0" b="0"/>
        </a:fillRef>
        <a:effectRef idx="1">
          <a:scrgbClr r="0" g="0" b="0"/>
        </a:effectRef>
        <a:fontRef idx="minor">
          <a:schemeClr val="lt1"/>
        </a:fontRef>
      </dsp:style>
      <dsp:txBody>
        <a:bodyPr spcFirstLastPara="0" vert="horz" wrap="square" lIns="191821" tIns="165100" rIns="191821" bIns="165100" numCol="1" spcCol="1270" anchor="ctr" anchorCtr="0">
          <a:noAutofit/>
        </a:bodyPr>
        <a:lstStyle/>
        <a:p>
          <a:pPr marL="0" lvl="0" indent="0" algn="l" defTabSz="1244600">
            <a:lnSpc>
              <a:spcPct val="90000"/>
            </a:lnSpc>
            <a:spcBef>
              <a:spcPct val="0"/>
            </a:spcBef>
            <a:spcAft>
              <a:spcPct val="35000"/>
            </a:spcAft>
            <a:buNone/>
          </a:pPr>
          <a:r>
            <a:rPr lang="en-US" sz="2800" kern="1200" dirty="0"/>
            <a:t>Goal 3</a:t>
          </a:r>
        </a:p>
      </dsp:txBody>
      <dsp:txXfrm>
        <a:off x="4195084" y="710699"/>
        <a:ext cx="1941946" cy="932134"/>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22BDA-C626-14F4-9E00-545D6854EEC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80C45D5-6D31-45E9-2348-4D985E50E2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0B4A6DF-8C0D-6CFF-C9E1-F934A8285714}"/>
              </a:ext>
            </a:extLst>
          </p:cNvPr>
          <p:cNvSpPr>
            <a:spLocks noGrp="1"/>
          </p:cNvSpPr>
          <p:nvPr>
            <p:ph type="dt" sz="half" idx="10"/>
          </p:nvPr>
        </p:nvSpPr>
        <p:spPr/>
        <p:txBody>
          <a:bodyPr/>
          <a:lstStyle/>
          <a:p>
            <a:fld id="{78B2D55E-EF82-3C4A-BFFD-1E53D9422ACA}" type="datetimeFigureOut">
              <a:rPr lang="en-US" smtClean="0"/>
              <a:t>3/26/24</a:t>
            </a:fld>
            <a:endParaRPr lang="en-US"/>
          </a:p>
        </p:txBody>
      </p:sp>
      <p:sp>
        <p:nvSpPr>
          <p:cNvPr id="5" name="Footer Placeholder 4">
            <a:extLst>
              <a:ext uri="{FF2B5EF4-FFF2-40B4-BE49-F238E27FC236}">
                <a16:creationId xmlns:a16="http://schemas.microsoft.com/office/drawing/2014/main" id="{5F776D6B-51AF-648D-EA6E-53AEA98267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7CD9F5-3224-1FB4-93A6-3AAA95C037ED}"/>
              </a:ext>
            </a:extLst>
          </p:cNvPr>
          <p:cNvSpPr>
            <a:spLocks noGrp="1"/>
          </p:cNvSpPr>
          <p:nvPr>
            <p:ph type="sldNum" sz="quarter" idx="12"/>
          </p:nvPr>
        </p:nvSpPr>
        <p:spPr/>
        <p:txBody>
          <a:bodyPr/>
          <a:lstStyle/>
          <a:p>
            <a:fld id="{5086E0FF-E11B-9042-A205-CBADF494D829}" type="slidenum">
              <a:rPr lang="en-US" smtClean="0"/>
              <a:t>‹#›</a:t>
            </a:fld>
            <a:endParaRPr lang="en-US"/>
          </a:p>
        </p:txBody>
      </p:sp>
    </p:spTree>
    <p:extLst>
      <p:ext uri="{BB962C8B-B14F-4D97-AF65-F5344CB8AC3E}">
        <p14:creationId xmlns:p14="http://schemas.microsoft.com/office/powerpoint/2010/main" val="2505789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EA9B7-D4B1-8EEC-1509-27E784639F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D6CE54-02C2-918E-F13A-59C30B68373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5A5CA5-B085-635B-83AB-5FB124D02F27}"/>
              </a:ext>
            </a:extLst>
          </p:cNvPr>
          <p:cNvSpPr>
            <a:spLocks noGrp="1"/>
          </p:cNvSpPr>
          <p:nvPr>
            <p:ph type="dt" sz="half" idx="10"/>
          </p:nvPr>
        </p:nvSpPr>
        <p:spPr/>
        <p:txBody>
          <a:bodyPr/>
          <a:lstStyle/>
          <a:p>
            <a:fld id="{78B2D55E-EF82-3C4A-BFFD-1E53D9422ACA}" type="datetimeFigureOut">
              <a:rPr lang="en-US" smtClean="0"/>
              <a:t>3/26/24</a:t>
            </a:fld>
            <a:endParaRPr lang="en-US"/>
          </a:p>
        </p:txBody>
      </p:sp>
      <p:sp>
        <p:nvSpPr>
          <p:cNvPr id="5" name="Footer Placeholder 4">
            <a:extLst>
              <a:ext uri="{FF2B5EF4-FFF2-40B4-BE49-F238E27FC236}">
                <a16:creationId xmlns:a16="http://schemas.microsoft.com/office/drawing/2014/main" id="{A52D1EA1-D3ED-11DC-C87B-971DAD51A7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6693B2-DDDD-24C2-C2BE-B5BD81977D0C}"/>
              </a:ext>
            </a:extLst>
          </p:cNvPr>
          <p:cNvSpPr>
            <a:spLocks noGrp="1"/>
          </p:cNvSpPr>
          <p:nvPr>
            <p:ph type="sldNum" sz="quarter" idx="12"/>
          </p:nvPr>
        </p:nvSpPr>
        <p:spPr/>
        <p:txBody>
          <a:bodyPr/>
          <a:lstStyle/>
          <a:p>
            <a:fld id="{5086E0FF-E11B-9042-A205-CBADF494D829}" type="slidenum">
              <a:rPr lang="en-US" smtClean="0"/>
              <a:t>‹#›</a:t>
            </a:fld>
            <a:endParaRPr lang="en-US"/>
          </a:p>
        </p:txBody>
      </p:sp>
    </p:spTree>
    <p:extLst>
      <p:ext uri="{BB962C8B-B14F-4D97-AF65-F5344CB8AC3E}">
        <p14:creationId xmlns:p14="http://schemas.microsoft.com/office/powerpoint/2010/main" val="1346551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55968-A174-C7B6-DA56-5D6D3146FF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E24FB4B-41F9-05A1-2EF9-E6C1FB6289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D144B2-5EC7-48B4-E1BC-CDABBED1B00A}"/>
              </a:ext>
            </a:extLst>
          </p:cNvPr>
          <p:cNvSpPr>
            <a:spLocks noGrp="1"/>
          </p:cNvSpPr>
          <p:nvPr>
            <p:ph type="dt" sz="half" idx="10"/>
          </p:nvPr>
        </p:nvSpPr>
        <p:spPr/>
        <p:txBody>
          <a:bodyPr/>
          <a:lstStyle/>
          <a:p>
            <a:fld id="{78B2D55E-EF82-3C4A-BFFD-1E53D9422ACA}" type="datetimeFigureOut">
              <a:rPr lang="en-US" smtClean="0"/>
              <a:t>3/26/24</a:t>
            </a:fld>
            <a:endParaRPr lang="en-US"/>
          </a:p>
        </p:txBody>
      </p:sp>
      <p:sp>
        <p:nvSpPr>
          <p:cNvPr id="5" name="Footer Placeholder 4">
            <a:extLst>
              <a:ext uri="{FF2B5EF4-FFF2-40B4-BE49-F238E27FC236}">
                <a16:creationId xmlns:a16="http://schemas.microsoft.com/office/drawing/2014/main" id="{D170DAB7-DEFD-05DD-03C1-7EA5E60668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03A3C8-12F8-6BE8-190E-FE2FB63BAC91}"/>
              </a:ext>
            </a:extLst>
          </p:cNvPr>
          <p:cNvSpPr>
            <a:spLocks noGrp="1"/>
          </p:cNvSpPr>
          <p:nvPr>
            <p:ph type="sldNum" sz="quarter" idx="12"/>
          </p:nvPr>
        </p:nvSpPr>
        <p:spPr/>
        <p:txBody>
          <a:bodyPr/>
          <a:lstStyle/>
          <a:p>
            <a:fld id="{5086E0FF-E11B-9042-A205-CBADF494D829}" type="slidenum">
              <a:rPr lang="en-US" smtClean="0"/>
              <a:t>‹#›</a:t>
            </a:fld>
            <a:endParaRPr lang="en-US"/>
          </a:p>
        </p:txBody>
      </p:sp>
    </p:spTree>
    <p:extLst>
      <p:ext uri="{BB962C8B-B14F-4D97-AF65-F5344CB8AC3E}">
        <p14:creationId xmlns:p14="http://schemas.microsoft.com/office/powerpoint/2010/main" val="969027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EF41D-18C7-45A1-9198-A5E911D8EA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6C1326-1BF6-9626-5F4E-F47033160D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B99F6C9-1D89-9A05-FBA9-4AD065FF0B5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175640A-05E4-4FEE-B43F-C1B66AF804E1}"/>
              </a:ext>
            </a:extLst>
          </p:cNvPr>
          <p:cNvSpPr>
            <a:spLocks noGrp="1"/>
          </p:cNvSpPr>
          <p:nvPr>
            <p:ph type="dt" sz="half" idx="10"/>
          </p:nvPr>
        </p:nvSpPr>
        <p:spPr/>
        <p:txBody>
          <a:bodyPr/>
          <a:lstStyle/>
          <a:p>
            <a:fld id="{78B2D55E-EF82-3C4A-BFFD-1E53D9422ACA}" type="datetimeFigureOut">
              <a:rPr lang="en-US" smtClean="0"/>
              <a:t>3/26/24</a:t>
            </a:fld>
            <a:endParaRPr lang="en-US"/>
          </a:p>
        </p:txBody>
      </p:sp>
      <p:sp>
        <p:nvSpPr>
          <p:cNvPr id="6" name="Footer Placeholder 5">
            <a:extLst>
              <a:ext uri="{FF2B5EF4-FFF2-40B4-BE49-F238E27FC236}">
                <a16:creationId xmlns:a16="http://schemas.microsoft.com/office/drawing/2014/main" id="{B3822265-2046-42D1-1DC2-4601B2DCFA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118A0E-FBD4-C7E5-B1DB-3F2EC3F49BCF}"/>
              </a:ext>
            </a:extLst>
          </p:cNvPr>
          <p:cNvSpPr>
            <a:spLocks noGrp="1"/>
          </p:cNvSpPr>
          <p:nvPr>
            <p:ph type="sldNum" sz="quarter" idx="12"/>
          </p:nvPr>
        </p:nvSpPr>
        <p:spPr/>
        <p:txBody>
          <a:bodyPr/>
          <a:lstStyle/>
          <a:p>
            <a:fld id="{5086E0FF-E11B-9042-A205-CBADF494D829}" type="slidenum">
              <a:rPr lang="en-US" smtClean="0"/>
              <a:t>‹#›</a:t>
            </a:fld>
            <a:endParaRPr lang="en-US"/>
          </a:p>
        </p:txBody>
      </p:sp>
    </p:spTree>
    <p:extLst>
      <p:ext uri="{BB962C8B-B14F-4D97-AF65-F5344CB8AC3E}">
        <p14:creationId xmlns:p14="http://schemas.microsoft.com/office/powerpoint/2010/main" val="1537174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B7990-E616-899A-7B19-34ADE49D69A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792C0AE-2FFD-C669-2D76-AFAABA3D57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8E6431D-85B6-10B7-AD68-6B3D4C9B355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F299CF8-BB21-0258-8BE2-1ABC08E7DA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E0FEAE5-F8A4-092B-3056-0E5D4C0EEE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A4992A7-4FFC-2539-686C-3A848AE4E522}"/>
              </a:ext>
            </a:extLst>
          </p:cNvPr>
          <p:cNvSpPr>
            <a:spLocks noGrp="1"/>
          </p:cNvSpPr>
          <p:nvPr>
            <p:ph type="dt" sz="half" idx="10"/>
          </p:nvPr>
        </p:nvSpPr>
        <p:spPr/>
        <p:txBody>
          <a:bodyPr/>
          <a:lstStyle/>
          <a:p>
            <a:fld id="{78B2D55E-EF82-3C4A-BFFD-1E53D9422ACA}" type="datetimeFigureOut">
              <a:rPr lang="en-US" smtClean="0"/>
              <a:t>3/26/24</a:t>
            </a:fld>
            <a:endParaRPr lang="en-US"/>
          </a:p>
        </p:txBody>
      </p:sp>
      <p:sp>
        <p:nvSpPr>
          <p:cNvPr id="8" name="Footer Placeholder 7">
            <a:extLst>
              <a:ext uri="{FF2B5EF4-FFF2-40B4-BE49-F238E27FC236}">
                <a16:creationId xmlns:a16="http://schemas.microsoft.com/office/drawing/2014/main" id="{4C00CD0F-F416-46DB-DA1D-FA38DE85706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5E235FF-2CCE-8E7E-D7DE-F6F7151F3DF6}"/>
              </a:ext>
            </a:extLst>
          </p:cNvPr>
          <p:cNvSpPr>
            <a:spLocks noGrp="1"/>
          </p:cNvSpPr>
          <p:nvPr>
            <p:ph type="sldNum" sz="quarter" idx="12"/>
          </p:nvPr>
        </p:nvSpPr>
        <p:spPr/>
        <p:txBody>
          <a:bodyPr/>
          <a:lstStyle/>
          <a:p>
            <a:fld id="{5086E0FF-E11B-9042-A205-CBADF494D829}" type="slidenum">
              <a:rPr lang="en-US" smtClean="0"/>
              <a:t>‹#›</a:t>
            </a:fld>
            <a:endParaRPr lang="en-US"/>
          </a:p>
        </p:txBody>
      </p:sp>
    </p:spTree>
    <p:extLst>
      <p:ext uri="{BB962C8B-B14F-4D97-AF65-F5344CB8AC3E}">
        <p14:creationId xmlns:p14="http://schemas.microsoft.com/office/powerpoint/2010/main" val="167190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B1710-A01A-486D-7662-017480E2ED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3F3A3E6-B6FC-5403-34AC-DABB65AFC086}"/>
              </a:ext>
            </a:extLst>
          </p:cNvPr>
          <p:cNvSpPr>
            <a:spLocks noGrp="1"/>
          </p:cNvSpPr>
          <p:nvPr>
            <p:ph type="dt" sz="half" idx="10"/>
          </p:nvPr>
        </p:nvSpPr>
        <p:spPr/>
        <p:txBody>
          <a:bodyPr/>
          <a:lstStyle/>
          <a:p>
            <a:fld id="{78B2D55E-EF82-3C4A-BFFD-1E53D9422ACA}" type="datetimeFigureOut">
              <a:rPr lang="en-US" smtClean="0"/>
              <a:t>3/26/24</a:t>
            </a:fld>
            <a:endParaRPr lang="en-US"/>
          </a:p>
        </p:txBody>
      </p:sp>
      <p:sp>
        <p:nvSpPr>
          <p:cNvPr id="4" name="Footer Placeholder 3">
            <a:extLst>
              <a:ext uri="{FF2B5EF4-FFF2-40B4-BE49-F238E27FC236}">
                <a16:creationId xmlns:a16="http://schemas.microsoft.com/office/drawing/2014/main" id="{287BD7E5-0B7E-DFE6-E6A7-E65ADE1DBBA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03194B2-7FFB-934F-EFE4-F5F3B7D6A983}"/>
              </a:ext>
            </a:extLst>
          </p:cNvPr>
          <p:cNvSpPr>
            <a:spLocks noGrp="1"/>
          </p:cNvSpPr>
          <p:nvPr>
            <p:ph type="sldNum" sz="quarter" idx="12"/>
          </p:nvPr>
        </p:nvSpPr>
        <p:spPr/>
        <p:txBody>
          <a:bodyPr/>
          <a:lstStyle/>
          <a:p>
            <a:fld id="{5086E0FF-E11B-9042-A205-CBADF494D829}" type="slidenum">
              <a:rPr lang="en-US" smtClean="0"/>
              <a:t>‹#›</a:t>
            </a:fld>
            <a:endParaRPr lang="en-US"/>
          </a:p>
        </p:txBody>
      </p:sp>
    </p:spTree>
    <p:extLst>
      <p:ext uri="{BB962C8B-B14F-4D97-AF65-F5344CB8AC3E}">
        <p14:creationId xmlns:p14="http://schemas.microsoft.com/office/powerpoint/2010/main" val="2992075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02D1D2-BD63-01B3-E7CD-4861FA3F4B5A}"/>
              </a:ext>
            </a:extLst>
          </p:cNvPr>
          <p:cNvSpPr>
            <a:spLocks noGrp="1"/>
          </p:cNvSpPr>
          <p:nvPr>
            <p:ph type="dt" sz="half" idx="10"/>
          </p:nvPr>
        </p:nvSpPr>
        <p:spPr/>
        <p:txBody>
          <a:bodyPr/>
          <a:lstStyle/>
          <a:p>
            <a:fld id="{78B2D55E-EF82-3C4A-BFFD-1E53D9422ACA}" type="datetimeFigureOut">
              <a:rPr lang="en-US" smtClean="0"/>
              <a:t>3/26/24</a:t>
            </a:fld>
            <a:endParaRPr lang="en-US"/>
          </a:p>
        </p:txBody>
      </p:sp>
      <p:sp>
        <p:nvSpPr>
          <p:cNvPr id="3" name="Footer Placeholder 2">
            <a:extLst>
              <a:ext uri="{FF2B5EF4-FFF2-40B4-BE49-F238E27FC236}">
                <a16:creationId xmlns:a16="http://schemas.microsoft.com/office/drawing/2014/main" id="{EB66BD40-FABA-A463-587D-E4F2896D80E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52234B7-6CD6-58E5-F348-13D0341BB9CD}"/>
              </a:ext>
            </a:extLst>
          </p:cNvPr>
          <p:cNvSpPr>
            <a:spLocks noGrp="1"/>
          </p:cNvSpPr>
          <p:nvPr>
            <p:ph type="sldNum" sz="quarter" idx="12"/>
          </p:nvPr>
        </p:nvSpPr>
        <p:spPr/>
        <p:txBody>
          <a:bodyPr/>
          <a:lstStyle/>
          <a:p>
            <a:fld id="{5086E0FF-E11B-9042-A205-CBADF494D829}" type="slidenum">
              <a:rPr lang="en-US" smtClean="0"/>
              <a:t>‹#›</a:t>
            </a:fld>
            <a:endParaRPr lang="en-US"/>
          </a:p>
        </p:txBody>
      </p:sp>
    </p:spTree>
    <p:extLst>
      <p:ext uri="{BB962C8B-B14F-4D97-AF65-F5344CB8AC3E}">
        <p14:creationId xmlns:p14="http://schemas.microsoft.com/office/powerpoint/2010/main" val="566174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408E7-1B42-DC31-4AC5-149A18CC0B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825DB7B-08F6-2E53-61E2-0D289CEAB9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A82F78D-19A8-50D8-9B65-5E37B60E38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F7FC6F-E73A-494D-BFBA-329F8375126A}"/>
              </a:ext>
            </a:extLst>
          </p:cNvPr>
          <p:cNvSpPr>
            <a:spLocks noGrp="1"/>
          </p:cNvSpPr>
          <p:nvPr>
            <p:ph type="dt" sz="half" idx="10"/>
          </p:nvPr>
        </p:nvSpPr>
        <p:spPr/>
        <p:txBody>
          <a:bodyPr/>
          <a:lstStyle/>
          <a:p>
            <a:fld id="{78B2D55E-EF82-3C4A-BFFD-1E53D9422ACA}" type="datetimeFigureOut">
              <a:rPr lang="en-US" smtClean="0"/>
              <a:t>3/26/24</a:t>
            </a:fld>
            <a:endParaRPr lang="en-US"/>
          </a:p>
        </p:txBody>
      </p:sp>
      <p:sp>
        <p:nvSpPr>
          <p:cNvPr id="6" name="Footer Placeholder 5">
            <a:extLst>
              <a:ext uri="{FF2B5EF4-FFF2-40B4-BE49-F238E27FC236}">
                <a16:creationId xmlns:a16="http://schemas.microsoft.com/office/drawing/2014/main" id="{C2B742BE-FDD8-3A94-CFFC-97C792904E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2155B1-2B6C-F63B-AA85-084D640E2563}"/>
              </a:ext>
            </a:extLst>
          </p:cNvPr>
          <p:cNvSpPr>
            <a:spLocks noGrp="1"/>
          </p:cNvSpPr>
          <p:nvPr>
            <p:ph type="sldNum" sz="quarter" idx="12"/>
          </p:nvPr>
        </p:nvSpPr>
        <p:spPr/>
        <p:txBody>
          <a:bodyPr/>
          <a:lstStyle/>
          <a:p>
            <a:fld id="{5086E0FF-E11B-9042-A205-CBADF494D829}" type="slidenum">
              <a:rPr lang="en-US" smtClean="0"/>
              <a:t>‹#›</a:t>
            </a:fld>
            <a:endParaRPr lang="en-US"/>
          </a:p>
        </p:txBody>
      </p:sp>
    </p:spTree>
    <p:extLst>
      <p:ext uri="{BB962C8B-B14F-4D97-AF65-F5344CB8AC3E}">
        <p14:creationId xmlns:p14="http://schemas.microsoft.com/office/powerpoint/2010/main" val="3293712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E00FB-AFCE-A6EC-9F3B-A5C0D988A2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7E9666A-7D0C-53D4-C7E9-FA555AA42C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2F3634E-45E5-2A7A-608B-84CF9662C4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B3E24D-587C-D7D8-42CC-B33E1C725538}"/>
              </a:ext>
            </a:extLst>
          </p:cNvPr>
          <p:cNvSpPr>
            <a:spLocks noGrp="1"/>
          </p:cNvSpPr>
          <p:nvPr>
            <p:ph type="dt" sz="half" idx="10"/>
          </p:nvPr>
        </p:nvSpPr>
        <p:spPr/>
        <p:txBody>
          <a:bodyPr/>
          <a:lstStyle/>
          <a:p>
            <a:fld id="{78B2D55E-EF82-3C4A-BFFD-1E53D9422ACA}" type="datetimeFigureOut">
              <a:rPr lang="en-US" smtClean="0"/>
              <a:t>3/26/24</a:t>
            </a:fld>
            <a:endParaRPr lang="en-US"/>
          </a:p>
        </p:txBody>
      </p:sp>
      <p:sp>
        <p:nvSpPr>
          <p:cNvPr id="6" name="Footer Placeholder 5">
            <a:extLst>
              <a:ext uri="{FF2B5EF4-FFF2-40B4-BE49-F238E27FC236}">
                <a16:creationId xmlns:a16="http://schemas.microsoft.com/office/drawing/2014/main" id="{299A5D0A-D4F1-C418-19F6-9001074540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A70DA1-CD87-19DC-B07A-F506B295E381}"/>
              </a:ext>
            </a:extLst>
          </p:cNvPr>
          <p:cNvSpPr>
            <a:spLocks noGrp="1"/>
          </p:cNvSpPr>
          <p:nvPr>
            <p:ph type="sldNum" sz="quarter" idx="12"/>
          </p:nvPr>
        </p:nvSpPr>
        <p:spPr/>
        <p:txBody>
          <a:bodyPr/>
          <a:lstStyle/>
          <a:p>
            <a:fld id="{5086E0FF-E11B-9042-A205-CBADF494D829}" type="slidenum">
              <a:rPr lang="en-US" smtClean="0"/>
              <a:t>‹#›</a:t>
            </a:fld>
            <a:endParaRPr lang="en-US"/>
          </a:p>
        </p:txBody>
      </p:sp>
    </p:spTree>
    <p:extLst>
      <p:ext uri="{BB962C8B-B14F-4D97-AF65-F5344CB8AC3E}">
        <p14:creationId xmlns:p14="http://schemas.microsoft.com/office/powerpoint/2010/main" val="133403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F3499-BABA-8FCE-318E-737FDF7ABD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2635319-8BE9-4739-DA25-ED00530B85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9E6FDA-112D-B76A-40C9-784D326BC349}"/>
              </a:ext>
            </a:extLst>
          </p:cNvPr>
          <p:cNvSpPr>
            <a:spLocks noGrp="1"/>
          </p:cNvSpPr>
          <p:nvPr>
            <p:ph type="dt" sz="half" idx="10"/>
          </p:nvPr>
        </p:nvSpPr>
        <p:spPr/>
        <p:txBody>
          <a:bodyPr/>
          <a:lstStyle/>
          <a:p>
            <a:fld id="{78B2D55E-EF82-3C4A-BFFD-1E53D9422ACA}" type="datetimeFigureOut">
              <a:rPr lang="en-US" smtClean="0"/>
              <a:t>3/26/24</a:t>
            </a:fld>
            <a:endParaRPr lang="en-US"/>
          </a:p>
        </p:txBody>
      </p:sp>
      <p:sp>
        <p:nvSpPr>
          <p:cNvPr id="5" name="Footer Placeholder 4">
            <a:extLst>
              <a:ext uri="{FF2B5EF4-FFF2-40B4-BE49-F238E27FC236}">
                <a16:creationId xmlns:a16="http://schemas.microsoft.com/office/drawing/2014/main" id="{B49E581B-E658-D3D0-8A7D-8440F21854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4AEB96-7BB7-34EC-6833-A7AA01A84FB2}"/>
              </a:ext>
            </a:extLst>
          </p:cNvPr>
          <p:cNvSpPr>
            <a:spLocks noGrp="1"/>
          </p:cNvSpPr>
          <p:nvPr>
            <p:ph type="sldNum" sz="quarter" idx="12"/>
          </p:nvPr>
        </p:nvSpPr>
        <p:spPr/>
        <p:txBody>
          <a:bodyPr/>
          <a:lstStyle/>
          <a:p>
            <a:fld id="{5086E0FF-E11B-9042-A205-CBADF494D829}" type="slidenum">
              <a:rPr lang="en-US" smtClean="0"/>
              <a:t>‹#›</a:t>
            </a:fld>
            <a:endParaRPr lang="en-US"/>
          </a:p>
        </p:txBody>
      </p:sp>
    </p:spTree>
    <p:extLst>
      <p:ext uri="{BB962C8B-B14F-4D97-AF65-F5344CB8AC3E}">
        <p14:creationId xmlns:p14="http://schemas.microsoft.com/office/powerpoint/2010/main" val="4392495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B566D2-DB5E-26C0-FFFE-DAAB46B0FBD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103CD7-9639-CD69-F5D7-C6FB8F7462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9BD072-03DA-4E7C-EA1B-DB6AF31B5858}"/>
              </a:ext>
            </a:extLst>
          </p:cNvPr>
          <p:cNvSpPr>
            <a:spLocks noGrp="1"/>
          </p:cNvSpPr>
          <p:nvPr>
            <p:ph type="dt" sz="half" idx="10"/>
          </p:nvPr>
        </p:nvSpPr>
        <p:spPr/>
        <p:txBody>
          <a:bodyPr/>
          <a:lstStyle/>
          <a:p>
            <a:fld id="{78B2D55E-EF82-3C4A-BFFD-1E53D9422ACA}" type="datetimeFigureOut">
              <a:rPr lang="en-US" smtClean="0"/>
              <a:t>3/26/24</a:t>
            </a:fld>
            <a:endParaRPr lang="en-US"/>
          </a:p>
        </p:txBody>
      </p:sp>
      <p:sp>
        <p:nvSpPr>
          <p:cNvPr id="5" name="Footer Placeholder 4">
            <a:extLst>
              <a:ext uri="{FF2B5EF4-FFF2-40B4-BE49-F238E27FC236}">
                <a16:creationId xmlns:a16="http://schemas.microsoft.com/office/drawing/2014/main" id="{8339BCB4-AE14-3F0D-285C-F8F3C98068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123790-9960-E4A7-EA51-5F93BB12EB28}"/>
              </a:ext>
            </a:extLst>
          </p:cNvPr>
          <p:cNvSpPr>
            <a:spLocks noGrp="1"/>
          </p:cNvSpPr>
          <p:nvPr>
            <p:ph type="sldNum" sz="quarter" idx="12"/>
          </p:nvPr>
        </p:nvSpPr>
        <p:spPr/>
        <p:txBody>
          <a:bodyPr/>
          <a:lstStyle/>
          <a:p>
            <a:fld id="{5086E0FF-E11B-9042-A205-CBADF494D829}" type="slidenum">
              <a:rPr lang="en-US" smtClean="0"/>
              <a:t>‹#›</a:t>
            </a:fld>
            <a:endParaRPr lang="en-US"/>
          </a:p>
        </p:txBody>
      </p:sp>
    </p:spTree>
    <p:extLst>
      <p:ext uri="{BB962C8B-B14F-4D97-AF65-F5344CB8AC3E}">
        <p14:creationId xmlns:p14="http://schemas.microsoft.com/office/powerpoint/2010/main" val="1525768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6CFC6E3-0494-A4D3-672E-A916714B64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324721B-BDC5-C41F-00C4-3E9879DB6C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0179E1-7624-47D8-C0D4-CEB2FEAAEE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B2D55E-EF82-3C4A-BFFD-1E53D9422ACA}" type="datetimeFigureOut">
              <a:rPr lang="en-US" smtClean="0"/>
              <a:t>3/26/24</a:t>
            </a:fld>
            <a:endParaRPr lang="en-US"/>
          </a:p>
        </p:txBody>
      </p:sp>
      <p:sp>
        <p:nvSpPr>
          <p:cNvPr id="5" name="Footer Placeholder 4">
            <a:extLst>
              <a:ext uri="{FF2B5EF4-FFF2-40B4-BE49-F238E27FC236}">
                <a16:creationId xmlns:a16="http://schemas.microsoft.com/office/drawing/2014/main" id="{D59A3642-E3A0-CC43-7DAF-9F6D78FCCB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B5A0364-963F-15B3-05E6-E14AD2B05F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86E0FF-E11B-9042-A205-CBADF494D829}" type="slidenum">
              <a:rPr lang="en-US" smtClean="0"/>
              <a:t>‹#›</a:t>
            </a:fld>
            <a:endParaRPr lang="en-US"/>
          </a:p>
        </p:txBody>
      </p:sp>
    </p:spTree>
    <p:extLst>
      <p:ext uri="{BB962C8B-B14F-4D97-AF65-F5344CB8AC3E}">
        <p14:creationId xmlns:p14="http://schemas.microsoft.com/office/powerpoint/2010/main" val="16365862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1E020063-2385-44AC-BD67-258E1F0B9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7E014A0B-5338-4077-AFE9-A90D04D449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37" name="Group 1036">
            <a:extLst>
              <a:ext uri="{FF2B5EF4-FFF2-40B4-BE49-F238E27FC236}">
                <a16:creationId xmlns:a16="http://schemas.microsoft.com/office/drawing/2014/main" id="{78127680-150F-4A90-9950-F663925781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1"/>
            <a:ext cx="3362070" cy="2522849"/>
            <a:chOff x="-305" y="-1"/>
            <a:chExt cx="3832880" cy="2876136"/>
          </a:xfrm>
        </p:grpSpPr>
        <p:sp>
          <p:nvSpPr>
            <p:cNvPr id="1038" name="Freeform: Shape 1037">
              <a:extLst>
                <a:ext uri="{FF2B5EF4-FFF2-40B4-BE49-F238E27FC236}">
                  <a16:creationId xmlns:a16="http://schemas.microsoft.com/office/drawing/2014/main" id="{5088F97A-8362-4967-B664-D748B846EC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9" name="Freeform: Shape 1038">
              <a:extLst>
                <a:ext uri="{FF2B5EF4-FFF2-40B4-BE49-F238E27FC236}">
                  <a16:creationId xmlns:a16="http://schemas.microsoft.com/office/drawing/2014/main" id="{30F9DEDE-4318-412A-81C5-C8C90F689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0" name="Freeform: Shape 1039">
              <a:extLst>
                <a:ext uri="{FF2B5EF4-FFF2-40B4-BE49-F238E27FC236}">
                  <a16:creationId xmlns:a16="http://schemas.microsoft.com/office/drawing/2014/main" id="{09E97DE9-7844-4707-8928-1CD88ADB72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1" name="Freeform: Shape 1040">
              <a:extLst>
                <a:ext uri="{FF2B5EF4-FFF2-40B4-BE49-F238E27FC236}">
                  <a16:creationId xmlns:a16="http://schemas.microsoft.com/office/drawing/2014/main" id="{EC58954E-44A5-4A0D-97A9-8A2BB43D68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43" name="Group 1042">
            <a:extLst>
              <a:ext uri="{FF2B5EF4-FFF2-40B4-BE49-F238E27FC236}">
                <a16:creationId xmlns:a16="http://schemas.microsoft.com/office/drawing/2014/main" id="{466920E5-8640-4C24-A775-8647637094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flipH="1">
            <a:off x="10185732" y="4852038"/>
            <a:ext cx="2151670" cy="1860256"/>
            <a:chOff x="-305" y="-4155"/>
            <a:chExt cx="2514948" cy="2174333"/>
          </a:xfrm>
        </p:grpSpPr>
        <p:sp>
          <p:nvSpPr>
            <p:cNvPr id="1044" name="Freeform: Shape 1043">
              <a:extLst>
                <a:ext uri="{FF2B5EF4-FFF2-40B4-BE49-F238E27FC236}">
                  <a16:creationId xmlns:a16="http://schemas.microsoft.com/office/drawing/2014/main" id="{2CBA3142-5A82-43CE-87A2-EB14B17A51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5" name="Freeform: Shape 1044">
              <a:extLst>
                <a:ext uri="{FF2B5EF4-FFF2-40B4-BE49-F238E27FC236}">
                  <a16:creationId xmlns:a16="http://schemas.microsoft.com/office/drawing/2014/main" id="{AEF5A1C7-9938-4A33-A5A4-2B05353B3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6" name="Freeform: Shape 1045">
              <a:extLst>
                <a:ext uri="{FF2B5EF4-FFF2-40B4-BE49-F238E27FC236}">
                  <a16:creationId xmlns:a16="http://schemas.microsoft.com/office/drawing/2014/main" id="{262A936D-E9F6-4A68-82C2-1D1CC77722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047" name="Freeform: Shape 1046">
              <a:extLst>
                <a:ext uri="{FF2B5EF4-FFF2-40B4-BE49-F238E27FC236}">
                  <a16:creationId xmlns:a16="http://schemas.microsoft.com/office/drawing/2014/main" id="{C68A9229-BBBE-4934-9700-BA72A1BB03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026" name="Picture 2" descr="Oklahoma Contemporary">
            <a:extLst>
              <a:ext uri="{FF2B5EF4-FFF2-40B4-BE49-F238E27FC236}">
                <a16:creationId xmlns:a16="http://schemas.microsoft.com/office/drawing/2014/main" id="{1B4CDBE0-5A65-3043-79EC-C22D0E4D0BF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368120" y="1173620"/>
            <a:ext cx="8258680" cy="103233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028" name="Content Placeholder 2">
            <a:extLst>
              <a:ext uri="{FF2B5EF4-FFF2-40B4-BE49-F238E27FC236}">
                <a16:creationId xmlns:a16="http://schemas.microsoft.com/office/drawing/2014/main" id="{56882EC4-AA09-2174-EA1A-6CBB54ECBDBE}"/>
              </a:ext>
            </a:extLst>
          </p:cNvPr>
          <p:cNvGraphicFramePr>
            <a:graphicFrameLocks noGrp="1"/>
          </p:cNvGraphicFramePr>
          <p:nvPr>
            <p:ph idx="1"/>
            <p:extLst>
              <p:ext uri="{D42A27DB-BD31-4B8C-83A1-F6EECF244321}">
                <p14:modId xmlns:p14="http://schemas.microsoft.com/office/powerpoint/2010/main" val="3175801479"/>
              </p:ext>
            </p:extLst>
          </p:nvPr>
        </p:nvGraphicFramePr>
        <p:xfrm>
          <a:off x="1235034" y="2850946"/>
          <a:ext cx="6137511" cy="37517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552677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3" name="Group 12">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4" name="Freeform: Shape 13">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Title 1">
            <a:extLst>
              <a:ext uri="{FF2B5EF4-FFF2-40B4-BE49-F238E27FC236}">
                <a16:creationId xmlns:a16="http://schemas.microsoft.com/office/drawing/2014/main" id="{764D5553-F024-757D-E0F0-0FF7350D0FDC}"/>
              </a:ext>
            </a:extLst>
          </p:cNvPr>
          <p:cNvSpPr txBox="1">
            <a:spLocks/>
          </p:cNvSpPr>
          <p:nvPr/>
        </p:nvSpPr>
        <p:spPr>
          <a:xfrm>
            <a:off x="640080" y="1243013"/>
            <a:ext cx="3855720" cy="437197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3600" b="1" kern="1200">
                <a:solidFill>
                  <a:schemeClr val="tx2"/>
                </a:solidFill>
                <a:latin typeface="+mj-lt"/>
                <a:ea typeface="+mj-ea"/>
                <a:cs typeface="+mj-cs"/>
              </a:rPr>
              <a:t>Self-Paced Art Classes</a:t>
            </a:r>
            <a:endParaRPr lang="en-US" sz="3600" kern="1200">
              <a:solidFill>
                <a:schemeClr val="tx2"/>
              </a:solidFill>
              <a:latin typeface="+mj-lt"/>
              <a:ea typeface="+mj-ea"/>
              <a:cs typeface="+mj-cs"/>
            </a:endParaRPr>
          </a:p>
        </p:txBody>
      </p:sp>
      <p:sp>
        <p:nvSpPr>
          <p:cNvPr id="3" name="Subtitle 2">
            <a:extLst>
              <a:ext uri="{FF2B5EF4-FFF2-40B4-BE49-F238E27FC236}">
                <a16:creationId xmlns:a16="http://schemas.microsoft.com/office/drawing/2014/main" id="{F2892A8C-3993-418D-6C04-BE8548AF68CC}"/>
              </a:ext>
            </a:extLst>
          </p:cNvPr>
          <p:cNvSpPr>
            <a:spLocks noGrp="1"/>
          </p:cNvSpPr>
          <p:nvPr>
            <p:ph type="subTitle" idx="1"/>
          </p:nvPr>
        </p:nvSpPr>
        <p:spPr>
          <a:xfrm>
            <a:off x="6172200" y="804672"/>
            <a:ext cx="5221224" cy="5230368"/>
          </a:xfrm>
        </p:spPr>
        <p:txBody>
          <a:bodyPr vert="horz" lIns="91440" tIns="45720" rIns="91440" bIns="45720" rtlCol="0" anchor="ctr">
            <a:normAutofit/>
          </a:bodyPr>
          <a:lstStyle/>
          <a:p>
            <a:pPr marR="0" algn="l">
              <a:spcBef>
                <a:spcPts val="0"/>
              </a:spcBef>
              <a:spcAft>
                <a:spcPts val="0"/>
              </a:spcAft>
            </a:pPr>
            <a:endParaRPr lang="en-US" sz="1800" dirty="0">
              <a:solidFill>
                <a:schemeClr val="tx2"/>
              </a:solidFill>
              <a:effectLst/>
            </a:endParaRPr>
          </a:p>
          <a:p>
            <a:pPr marL="0" marR="0" indent="-228600" algn="l">
              <a:spcBef>
                <a:spcPts val="0"/>
              </a:spcBef>
              <a:spcAft>
                <a:spcPts val="0"/>
              </a:spcAft>
              <a:buFont typeface="Arial" panose="020B0604020202020204" pitchFamily="34" charset="0"/>
              <a:buChar char="•"/>
            </a:pPr>
            <a:r>
              <a:rPr lang="en-US" sz="1800" b="1" dirty="0">
                <a:solidFill>
                  <a:schemeClr val="tx2"/>
                </a:solidFill>
                <a:effectLst/>
              </a:rPr>
              <a:t>Self-Paced Art Class </a:t>
            </a:r>
            <a:r>
              <a:rPr lang="en-US" sz="1800" dirty="0">
                <a:solidFill>
                  <a:schemeClr val="tx2"/>
                </a:solidFill>
                <a:effectLst/>
              </a:rPr>
              <a:t>– The OKC website will feature free convenient self paced, how to art videos. Each video features a discussion board where users can post, share, and receive feedback directly from OKC teachers and guest artists. </a:t>
            </a:r>
          </a:p>
          <a:p>
            <a:pPr marL="0" marR="0" indent="-228600" algn="l">
              <a:spcBef>
                <a:spcPts val="0"/>
              </a:spcBef>
              <a:spcAft>
                <a:spcPts val="0"/>
              </a:spcAft>
              <a:buFont typeface="Arial" panose="020B0604020202020204" pitchFamily="34" charset="0"/>
              <a:buChar char="•"/>
            </a:pPr>
            <a:endParaRPr lang="en-US" sz="1800" dirty="0">
              <a:solidFill>
                <a:schemeClr val="tx2"/>
              </a:solidFill>
            </a:endParaRPr>
          </a:p>
          <a:p>
            <a:pPr marR="0" algn="l">
              <a:spcBef>
                <a:spcPts val="0"/>
              </a:spcBef>
              <a:spcAft>
                <a:spcPts val="0"/>
              </a:spcAft>
            </a:pPr>
            <a:endParaRPr lang="en-US" sz="1800" dirty="0">
              <a:solidFill>
                <a:schemeClr val="tx2"/>
              </a:solidFill>
            </a:endParaRPr>
          </a:p>
          <a:p>
            <a:pPr marR="0" algn="l">
              <a:spcBef>
                <a:spcPts val="0"/>
              </a:spcBef>
              <a:spcAft>
                <a:spcPts val="0"/>
              </a:spcAft>
            </a:pPr>
            <a:r>
              <a:rPr lang="en-US" sz="1800" b="1" dirty="0">
                <a:solidFill>
                  <a:schemeClr val="tx2"/>
                </a:solidFill>
                <a:effectLst/>
              </a:rPr>
              <a:t> </a:t>
            </a:r>
            <a:endParaRPr lang="en-US" sz="1800" dirty="0">
              <a:solidFill>
                <a:schemeClr val="tx2"/>
              </a:solidFill>
              <a:effectLst/>
            </a:endParaRPr>
          </a:p>
          <a:p>
            <a:pPr marL="0" marR="0" indent="-228600" algn="l">
              <a:spcBef>
                <a:spcPts val="0"/>
              </a:spcBef>
              <a:spcAft>
                <a:spcPts val="0"/>
              </a:spcAft>
              <a:buFont typeface="Arial" panose="020B0604020202020204" pitchFamily="34" charset="0"/>
              <a:buChar char="•"/>
            </a:pPr>
            <a:r>
              <a:rPr lang="en-US" sz="1800" b="1" dirty="0">
                <a:solidFill>
                  <a:schemeClr val="tx2"/>
                </a:solidFill>
              </a:rPr>
              <a:t>P</a:t>
            </a:r>
            <a:r>
              <a:rPr lang="en-US" sz="1800" b="1" dirty="0">
                <a:solidFill>
                  <a:schemeClr val="tx2"/>
                </a:solidFill>
                <a:effectLst/>
              </a:rPr>
              <a:t>aid </a:t>
            </a:r>
            <a:r>
              <a:rPr lang="en-US" sz="1800" b="1" dirty="0">
                <a:solidFill>
                  <a:schemeClr val="tx2"/>
                </a:solidFill>
              </a:rPr>
              <a:t>M</a:t>
            </a:r>
            <a:r>
              <a:rPr lang="en-US" sz="1800" b="1" dirty="0">
                <a:solidFill>
                  <a:schemeClr val="tx2"/>
                </a:solidFill>
                <a:effectLst/>
              </a:rPr>
              <a:t>embership</a:t>
            </a:r>
            <a:r>
              <a:rPr lang="en-US" sz="1800" dirty="0">
                <a:solidFill>
                  <a:schemeClr val="tx2"/>
                </a:solidFill>
                <a:effectLst/>
              </a:rPr>
              <a:t>-  To receive primary response for feedback to members discussion board posts. Paying members will also get early access to new self-paced videos before the rest of the public, allowing them to be the first to try new courses. Paying members will also be able to schedule 1 on 1 meetings with course instructors to receive more in-depth assistance. </a:t>
            </a:r>
          </a:p>
          <a:p>
            <a:pPr marL="0" marR="0" indent="-228600" algn="l">
              <a:spcBef>
                <a:spcPts val="0"/>
              </a:spcBef>
              <a:spcAft>
                <a:spcPts val="0"/>
              </a:spcAft>
              <a:buFont typeface="Arial" panose="020B0604020202020204" pitchFamily="34" charset="0"/>
              <a:buChar char="•"/>
            </a:pPr>
            <a:endParaRPr lang="en-US" sz="1800" dirty="0">
              <a:solidFill>
                <a:schemeClr val="tx2"/>
              </a:solidFill>
            </a:endParaRPr>
          </a:p>
          <a:p>
            <a:pPr indent="-228600" algn="l">
              <a:buFont typeface="Arial" panose="020B0604020202020204" pitchFamily="34" charset="0"/>
              <a:buChar char="•"/>
            </a:pPr>
            <a:endParaRPr lang="en-US" sz="1800" dirty="0">
              <a:solidFill>
                <a:schemeClr val="tx2"/>
              </a:solidFill>
            </a:endParaRPr>
          </a:p>
        </p:txBody>
      </p:sp>
    </p:spTree>
    <p:extLst>
      <p:ext uri="{BB962C8B-B14F-4D97-AF65-F5344CB8AC3E}">
        <p14:creationId xmlns:p14="http://schemas.microsoft.com/office/powerpoint/2010/main" val="3170595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B942EF1C-70E9-4E58-B297-E1D534972A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BFF6C68-1273-400D-9CAA-13BEAA537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8" name="Group 17">
            <a:extLst>
              <a:ext uri="{FF2B5EF4-FFF2-40B4-BE49-F238E27FC236}">
                <a16:creationId xmlns:a16="http://schemas.microsoft.com/office/drawing/2014/main" id="{4838236F-3C5F-4D08-ABB6-FAC8384167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058275" y="4146310"/>
            <a:ext cx="3142400" cy="2716805"/>
            <a:chOff x="-305" y="-4155"/>
            <a:chExt cx="2514948" cy="2174333"/>
          </a:xfrm>
        </p:grpSpPr>
        <p:sp>
          <p:nvSpPr>
            <p:cNvPr id="11" name="Freeform: Shape 18">
              <a:extLst>
                <a:ext uri="{FF2B5EF4-FFF2-40B4-BE49-F238E27FC236}">
                  <a16:creationId xmlns:a16="http://schemas.microsoft.com/office/drawing/2014/main" id="{98392110-9407-4C76-9494-BF6EE2203E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9">
              <a:extLst>
                <a:ext uri="{FF2B5EF4-FFF2-40B4-BE49-F238E27FC236}">
                  <a16:creationId xmlns:a16="http://schemas.microsoft.com/office/drawing/2014/main" id="{AAD6DF13-89FE-4C25-9968-D9768C0731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20">
              <a:extLst>
                <a:ext uri="{FF2B5EF4-FFF2-40B4-BE49-F238E27FC236}">
                  <a16:creationId xmlns:a16="http://schemas.microsoft.com/office/drawing/2014/main" id="{8B6790CA-3CDB-45A5-ADA7-2A078BECA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5" name="Freeform: Shape 21">
              <a:extLst>
                <a:ext uri="{FF2B5EF4-FFF2-40B4-BE49-F238E27FC236}">
                  <a16:creationId xmlns:a16="http://schemas.microsoft.com/office/drawing/2014/main" id="{E486030D-6511-46F8-9C6F-512B72F96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8" name="Content Placeholder 2">
            <a:extLst>
              <a:ext uri="{FF2B5EF4-FFF2-40B4-BE49-F238E27FC236}">
                <a16:creationId xmlns:a16="http://schemas.microsoft.com/office/drawing/2014/main" id="{E541038B-372D-1E56-6FF3-808D05FFCB83}"/>
              </a:ext>
            </a:extLst>
          </p:cNvPr>
          <p:cNvSpPr txBox="1">
            <a:spLocks/>
          </p:cNvSpPr>
          <p:nvPr/>
        </p:nvSpPr>
        <p:spPr>
          <a:xfrm>
            <a:off x="838200" y="1557334"/>
            <a:ext cx="10515600" cy="3571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900"/>
              </a:spcBef>
              <a:buFont typeface="Arial" panose="020B0604020202020204" pitchFamily="34" charset="0"/>
              <a:buNone/>
            </a:pPr>
            <a:r>
              <a:rPr lang="en-US" sz="1800" b="1" kern="0" dirty="0">
                <a:solidFill>
                  <a:srgbClr val="2D3B45"/>
                </a:solidFill>
                <a:latin typeface="Calibri" panose="020F0502020204030204" pitchFamily="34" charset="0"/>
                <a:ea typeface="Times New Roman" panose="02020603050405020304" pitchFamily="18" charset="0"/>
                <a:cs typeface="Calibri" panose="020F0502020204030204" pitchFamily="34" charset="0"/>
              </a:rPr>
              <a:t>Segment Description: </a:t>
            </a:r>
          </a:p>
          <a:p>
            <a:pPr marL="0">
              <a:spcBef>
                <a:spcPts val="900"/>
              </a:spcBef>
            </a:pPr>
            <a:endParaRPr lang="en-US" sz="1800" kern="100" dirty="0">
              <a:solidFill>
                <a:srgbClr val="2D3B45"/>
              </a:solidFill>
              <a:latin typeface="Calibri" panose="020F0502020204030204" pitchFamily="34" charset="0"/>
              <a:ea typeface="Calibri" panose="020F0502020204030204" pitchFamily="34" charset="0"/>
              <a:cs typeface="Calibri" panose="020F0502020204030204" pitchFamily="34" charset="0"/>
            </a:endParaRPr>
          </a:p>
          <a:p>
            <a:pPr marL="0">
              <a:spcBef>
                <a:spcPts val="900"/>
              </a:spcBef>
            </a:pPr>
            <a:endParaRPr lang="en-US" sz="1800" kern="1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29" name="TextBox 28">
            <a:extLst>
              <a:ext uri="{FF2B5EF4-FFF2-40B4-BE49-F238E27FC236}">
                <a16:creationId xmlns:a16="http://schemas.microsoft.com/office/drawing/2014/main" id="{B013BD5E-AE2F-52B5-1CD3-507BE22DDAF9}"/>
              </a:ext>
            </a:extLst>
          </p:cNvPr>
          <p:cNvSpPr txBox="1"/>
          <p:nvPr/>
        </p:nvSpPr>
        <p:spPr>
          <a:xfrm>
            <a:off x="2207419" y="2085970"/>
            <a:ext cx="3178969" cy="2331407"/>
          </a:xfrm>
          <a:prstGeom prst="rect">
            <a:avLst/>
          </a:prstGeom>
          <a:noFill/>
        </p:spPr>
        <p:txBody>
          <a:bodyPr wrap="square">
            <a:spAutoFit/>
          </a:bodyPr>
          <a:lstStyle/>
          <a:p>
            <a:pPr marL="285750" marR="0" indent="-285750">
              <a:spcBef>
                <a:spcPts val="900"/>
              </a:spcBef>
              <a:spcAft>
                <a:spcPts val="0"/>
              </a:spcAft>
              <a:buFont typeface="Arial" panose="020B0604020202020204" pitchFamily="34" charset="0"/>
              <a:buChar char="•"/>
            </a:pPr>
            <a:r>
              <a:rPr lang="en-US" sz="18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 the go daily</a:t>
            </a:r>
            <a:endParaRPr lang="en-US" b="1"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marR="0" indent="-285750">
              <a:spcBef>
                <a:spcPts val="900"/>
              </a:spcBef>
              <a:spcAft>
                <a:spcPts val="0"/>
              </a:spcAft>
              <a:buFont typeface="Arial" panose="020B0604020202020204" pitchFamily="34" charset="0"/>
              <a:buChar char="•"/>
            </a:pPr>
            <a:r>
              <a:rPr lang="en-US" sz="180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800" kern="100" dirty="0">
                <a:solidFill>
                  <a:srgbClr val="2D3B45"/>
                </a:solidFill>
                <a:effectLst/>
                <a:latin typeface="Calibri" panose="020F0502020204030204" pitchFamily="34" charset="0"/>
                <a:ea typeface="Calibri" panose="020F0502020204030204" pitchFamily="34" charset="0"/>
                <a:cs typeface="Calibri" panose="020F0502020204030204" pitchFamily="34" charset="0"/>
              </a:rPr>
              <a:t>20-39</a:t>
            </a:r>
          </a:p>
          <a:p>
            <a:pPr marL="285750" marR="0" indent="-285750">
              <a:spcBef>
                <a:spcPts val="900"/>
              </a:spcBef>
              <a:spcAft>
                <a:spcPts val="0"/>
              </a:spcAft>
              <a:buFont typeface="Arial" panose="020B0604020202020204" pitchFamily="34" charset="0"/>
              <a:buChar char="•"/>
            </a:pPr>
            <a:r>
              <a:rPr lang="en-US" sz="1800" kern="100" dirty="0">
                <a:solidFill>
                  <a:srgbClr val="2D3B45"/>
                </a:solidFill>
                <a:effectLst/>
                <a:latin typeface="Calibri" panose="020F0502020204030204" pitchFamily="34" charset="0"/>
                <a:ea typeface="Calibri" panose="020F0502020204030204" pitchFamily="34" charset="0"/>
                <a:cs typeface="Calibri" panose="020F0502020204030204" pitchFamily="34" charset="0"/>
              </a:rPr>
              <a:t> Creative</a:t>
            </a:r>
          </a:p>
          <a:p>
            <a:pPr marL="285750" marR="0" indent="-285750">
              <a:spcBef>
                <a:spcPts val="900"/>
              </a:spcBef>
              <a:spcAft>
                <a:spcPts val="0"/>
              </a:spcAft>
              <a:buFont typeface="Arial" panose="020B0604020202020204" pitchFamily="34" charset="0"/>
              <a:buChar char="•"/>
            </a:pPr>
            <a:r>
              <a:rPr lang="en-US" sz="1800" kern="100" dirty="0">
                <a:solidFill>
                  <a:srgbClr val="2D3B45"/>
                </a:solidFill>
                <a:effectLst/>
                <a:latin typeface="Calibri" panose="020F0502020204030204" pitchFamily="34" charset="0"/>
                <a:ea typeface="Calibri" panose="020F0502020204030204" pitchFamily="34" charset="0"/>
                <a:cs typeface="Calibri" panose="020F0502020204030204" pitchFamily="34" charset="0"/>
              </a:rPr>
              <a:t> tech savvy</a:t>
            </a:r>
          </a:p>
          <a:p>
            <a:pPr marL="285750" marR="0" indent="-285750">
              <a:spcBef>
                <a:spcPts val="900"/>
              </a:spcBef>
              <a:spcAft>
                <a:spcPts val="0"/>
              </a:spcAft>
              <a:buFont typeface="Arial" panose="020B0604020202020204" pitchFamily="34" charset="0"/>
              <a:buChar char="•"/>
            </a:pPr>
            <a:r>
              <a:rPr lang="en-US" sz="1800" kern="100" dirty="0">
                <a:solidFill>
                  <a:srgbClr val="2D3B45"/>
                </a:solidFill>
                <a:effectLst/>
                <a:latin typeface="Calibri" panose="020F0502020204030204" pitchFamily="34" charset="0"/>
                <a:ea typeface="Calibri" panose="020F0502020204030204" pitchFamily="34" charset="0"/>
                <a:cs typeface="Calibri" panose="020F0502020204030204" pitchFamily="34" charset="0"/>
              </a:rPr>
              <a:t> heavy social media use</a:t>
            </a:r>
          </a:p>
          <a:p>
            <a:pPr marL="0" marR="0" indent="0">
              <a:spcBef>
                <a:spcPts val="900"/>
              </a:spcBef>
              <a:spcAft>
                <a:spcPts val="0"/>
              </a:spcAft>
              <a:buNone/>
            </a:pPr>
            <a:r>
              <a:rPr lang="en-US" sz="1800" kern="100" dirty="0">
                <a:solidFill>
                  <a:srgbClr val="2D3B45"/>
                </a:solidFill>
                <a:effectLst/>
                <a:latin typeface="Calibri" panose="020F0502020204030204" pitchFamily="34" charset="0"/>
                <a:ea typeface="Calibri" panose="020F0502020204030204" pitchFamily="34" charset="0"/>
                <a:cs typeface="Calibri" panose="020F0502020204030204" pitchFamily="34" charset="0"/>
              </a:rPr>
              <a:t> </a:t>
            </a:r>
          </a:p>
        </p:txBody>
      </p:sp>
      <p:sp>
        <p:nvSpPr>
          <p:cNvPr id="30" name="TextBox 29">
            <a:extLst>
              <a:ext uri="{FF2B5EF4-FFF2-40B4-BE49-F238E27FC236}">
                <a16:creationId xmlns:a16="http://schemas.microsoft.com/office/drawing/2014/main" id="{C415D214-DD9E-6E53-D2E2-FE720D8B038D}"/>
              </a:ext>
            </a:extLst>
          </p:cNvPr>
          <p:cNvSpPr txBox="1"/>
          <p:nvPr/>
        </p:nvSpPr>
        <p:spPr>
          <a:xfrm>
            <a:off x="6096000" y="2085970"/>
            <a:ext cx="4181475" cy="1431161"/>
          </a:xfrm>
          <a:prstGeom prst="rect">
            <a:avLst/>
          </a:prstGeom>
          <a:noFill/>
        </p:spPr>
        <p:txBody>
          <a:bodyPr wrap="square">
            <a:spAutoFit/>
          </a:bodyPr>
          <a:lstStyle/>
          <a:p>
            <a:pPr marL="285750" marR="0" indent="-285750">
              <a:spcBef>
                <a:spcPts val="900"/>
              </a:spcBef>
              <a:spcAft>
                <a:spcPts val="0"/>
              </a:spcAft>
              <a:buFont typeface="Arial" panose="020B0604020202020204" pitchFamily="34" charset="0"/>
              <a:buChar char="•"/>
            </a:pPr>
            <a:r>
              <a:rPr lang="en-US" sz="1800" kern="100">
                <a:solidFill>
                  <a:srgbClr val="2D3B45"/>
                </a:solidFill>
                <a:effectLst/>
                <a:latin typeface="Calibri" panose="020F0502020204030204" pitchFamily="34" charset="0"/>
                <a:ea typeface="Calibri" panose="020F0502020204030204" pitchFamily="34" charset="0"/>
                <a:cs typeface="Calibri" panose="020F0502020204030204" pitchFamily="34" charset="0"/>
              </a:rPr>
              <a:t> Practices and learns on their own time</a:t>
            </a:r>
          </a:p>
          <a:p>
            <a:pPr marL="285750" marR="0" indent="-285750">
              <a:spcBef>
                <a:spcPts val="900"/>
              </a:spcBef>
              <a:spcAft>
                <a:spcPts val="0"/>
              </a:spcAft>
              <a:buFont typeface="Arial" panose="020B0604020202020204" pitchFamily="34" charset="0"/>
              <a:buChar char="•"/>
            </a:pPr>
            <a:r>
              <a:rPr lang="en-US" sz="1800" kern="100">
                <a:solidFill>
                  <a:srgbClr val="2D3B45"/>
                </a:solidFill>
                <a:effectLst/>
                <a:latin typeface="Calibri" panose="020F0502020204030204" pitchFamily="34" charset="0"/>
                <a:ea typeface="Calibri" panose="020F0502020204030204" pitchFamily="34" charset="0"/>
                <a:cs typeface="Calibri" panose="020F0502020204030204" pitchFamily="34" charset="0"/>
              </a:rPr>
              <a:t> Seeking Convenience and Community</a:t>
            </a:r>
            <a:endParaRPr lang="en-US" kern="100">
              <a:solidFill>
                <a:srgbClr val="2D3B45"/>
              </a:solidFill>
              <a:latin typeface="Calibri" panose="020F0502020204030204" pitchFamily="34" charset="0"/>
              <a:ea typeface="Calibri" panose="020F0502020204030204" pitchFamily="34" charset="0"/>
              <a:cs typeface="Calibri" panose="020F0502020204030204" pitchFamily="34" charset="0"/>
            </a:endParaRPr>
          </a:p>
          <a:p>
            <a:pPr marL="285750" marR="0" indent="-285750">
              <a:spcBef>
                <a:spcPts val="900"/>
              </a:spcBef>
              <a:spcAft>
                <a:spcPts val="0"/>
              </a:spcAft>
              <a:buFont typeface="Arial" panose="020B0604020202020204" pitchFamily="34" charset="0"/>
              <a:buChar char="•"/>
            </a:pPr>
            <a:r>
              <a:rPr lang="en-US" sz="1800" kern="100">
                <a:solidFill>
                  <a:srgbClr val="2D3B45"/>
                </a:solidFill>
                <a:effectLst/>
                <a:latin typeface="Calibri" panose="020F0502020204030204" pitchFamily="34" charset="0"/>
                <a:ea typeface="Calibri" panose="020F0502020204030204" pitchFamily="34" charset="0"/>
                <a:cs typeface="Calibri" panose="020F0502020204030204" pitchFamily="34" charset="0"/>
              </a:rPr>
              <a:t>Is busy with other responsibilities but aspires to be an artist</a:t>
            </a:r>
            <a:endParaRPr lang="en-US" sz="1800" kern="100" dirty="0">
              <a:solidFill>
                <a:srgbClr val="2D3B45"/>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31" name="Title 1">
            <a:extLst>
              <a:ext uri="{FF2B5EF4-FFF2-40B4-BE49-F238E27FC236}">
                <a16:creationId xmlns:a16="http://schemas.microsoft.com/office/drawing/2014/main" id="{BC8D109E-86AD-BECE-C65B-B8FBB56B3A36}"/>
              </a:ext>
            </a:extLst>
          </p:cNvPr>
          <p:cNvSpPr txBox="1">
            <a:spLocks/>
          </p:cNvSpPr>
          <p:nvPr/>
        </p:nvSpPr>
        <p:spPr>
          <a:xfrm>
            <a:off x="838200" y="0"/>
            <a:ext cx="10515600" cy="11144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indent="0" algn="ctr">
              <a:spcBef>
                <a:spcPts val="900"/>
              </a:spcBef>
              <a:spcAft>
                <a:spcPts val="0"/>
              </a:spcAft>
              <a:buNone/>
            </a:pPr>
            <a:r>
              <a:rPr lang="en-US" sz="2800" b="1" kern="0" dirty="0">
                <a:solidFill>
                  <a:srgbClr val="2D3B45"/>
                </a:solidFill>
                <a:effectLst/>
                <a:latin typeface="Calibri" panose="020F0502020204030204" pitchFamily="34" charset="0"/>
                <a:ea typeface="Times New Roman" panose="02020603050405020304" pitchFamily="18" charset="0"/>
                <a:cs typeface="Calibri" panose="020F0502020204030204" pitchFamily="34" charset="0"/>
              </a:rPr>
              <a:t>Targeted Customer Segment</a:t>
            </a:r>
            <a:r>
              <a:rPr lang="en-US" sz="2800" kern="0" dirty="0">
                <a:solidFill>
                  <a:srgbClr val="2D3B45"/>
                </a:solidFill>
                <a:effectLst/>
                <a:latin typeface="Calibri" panose="020F0502020204030204" pitchFamily="34" charset="0"/>
                <a:ea typeface="Times New Roman" panose="02020603050405020304" pitchFamily="18" charset="0"/>
                <a:cs typeface="Calibri" panose="020F0502020204030204" pitchFamily="34" charset="0"/>
              </a:rPr>
              <a:t>: </a:t>
            </a:r>
            <a:r>
              <a:rPr lang="en-US" sz="280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Active Young Aspiring Artists</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2" name="Content Placeholder 2">
            <a:extLst>
              <a:ext uri="{FF2B5EF4-FFF2-40B4-BE49-F238E27FC236}">
                <a16:creationId xmlns:a16="http://schemas.microsoft.com/office/drawing/2014/main" id="{95001E02-AAF8-C3AB-AD0C-68B9462F52B1}"/>
              </a:ext>
            </a:extLst>
          </p:cNvPr>
          <p:cNvSpPr txBox="1">
            <a:spLocks/>
          </p:cNvSpPr>
          <p:nvPr/>
        </p:nvSpPr>
        <p:spPr>
          <a:xfrm>
            <a:off x="838200" y="4688847"/>
            <a:ext cx="10515600" cy="131190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900"/>
              </a:spcBef>
              <a:buFont typeface="Arial" panose="020B0604020202020204" pitchFamily="34" charset="0"/>
              <a:buNone/>
            </a:pPr>
            <a:r>
              <a:rPr lang="en-US" sz="1900" b="1" kern="0" dirty="0">
                <a:solidFill>
                  <a:srgbClr val="2D3B45"/>
                </a:solidFill>
                <a:ea typeface="Times New Roman" panose="02020603050405020304" pitchFamily="18" charset="0"/>
                <a:cs typeface="Calibri" panose="020F0502020204030204" pitchFamily="34" charset="0"/>
              </a:rPr>
              <a:t>Digital global overview report 2023, </a:t>
            </a:r>
            <a:r>
              <a:rPr lang="en-US" sz="1900" b="1" kern="0" dirty="0" err="1">
                <a:solidFill>
                  <a:srgbClr val="2D3B45"/>
                </a:solidFill>
                <a:ea typeface="Times New Roman" panose="02020603050405020304" pitchFamily="18" charset="0"/>
                <a:cs typeface="Calibri" panose="020F0502020204030204" pitchFamily="34" charset="0"/>
              </a:rPr>
              <a:t>Datareportal.com</a:t>
            </a:r>
            <a:r>
              <a:rPr lang="en-US" sz="1900" b="1" kern="0" dirty="0">
                <a:solidFill>
                  <a:srgbClr val="2D3B45"/>
                </a:solidFill>
                <a:ea typeface="Times New Roman" panose="02020603050405020304" pitchFamily="18" charset="0"/>
                <a:cs typeface="Calibri" panose="020F0502020204030204" pitchFamily="34" charset="0"/>
              </a:rPr>
              <a:t>: </a:t>
            </a:r>
          </a:p>
          <a:p>
            <a:pPr marL="0" indent="0">
              <a:spcBef>
                <a:spcPts val="900"/>
              </a:spcBef>
              <a:buFont typeface="Arial" panose="020B0604020202020204" pitchFamily="34" charset="0"/>
              <a:buNone/>
            </a:pPr>
            <a:endParaRPr lang="en-US" sz="1900" b="1" kern="0" dirty="0">
              <a:solidFill>
                <a:srgbClr val="2D3B45"/>
              </a:solidFill>
              <a:ea typeface="Times New Roman" panose="02020603050405020304" pitchFamily="18" charset="0"/>
              <a:cs typeface="Calibri" panose="020F0502020204030204" pitchFamily="34" charset="0"/>
            </a:endParaRPr>
          </a:p>
          <a:p>
            <a:pPr marL="0" indent="0">
              <a:spcBef>
                <a:spcPts val="900"/>
              </a:spcBef>
              <a:buFont typeface="Arial" panose="020B0604020202020204" pitchFamily="34" charset="0"/>
              <a:buNone/>
            </a:pPr>
            <a:r>
              <a:rPr lang="en-US" sz="1900" kern="0" dirty="0">
                <a:solidFill>
                  <a:srgbClr val="2D3B45"/>
                </a:solidFill>
                <a:ea typeface="Times New Roman" panose="02020603050405020304" pitchFamily="18" charset="0"/>
                <a:cs typeface="Calibri" panose="020F0502020204030204" pitchFamily="34" charset="0"/>
              </a:rPr>
              <a:t>                             Ages 20 to 29 are the largest users of social media making up 31% of worldwide users. </a:t>
            </a:r>
          </a:p>
          <a:p>
            <a:pPr marL="0" indent="0">
              <a:spcBef>
                <a:spcPts val="900"/>
              </a:spcBef>
              <a:buFont typeface="Arial" panose="020B0604020202020204" pitchFamily="34" charset="0"/>
              <a:buNone/>
            </a:pPr>
            <a:r>
              <a:rPr lang="en-US" sz="1900" kern="0" dirty="0">
                <a:solidFill>
                  <a:srgbClr val="2D3B45"/>
                </a:solidFill>
                <a:ea typeface="Times New Roman" panose="02020603050405020304" pitchFamily="18" charset="0"/>
                <a:cs typeface="Calibri" panose="020F0502020204030204" pitchFamily="34" charset="0"/>
              </a:rPr>
              <a:t>                             While 30 – 39 are the second largest group making up 22% of global users. </a:t>
            </a:r>
            <a:r>
              <a:rPr lang="en-US" sz="1900" b="1" kern="0" dirty="0">
                <a:solidFill>
                  <a:srgbClr val="2D3B45"/>
                </a:solidFill>
                <a:ea typeface="Times New Roman" panose="02020603050405020304" pitchFamily="18" charset="0"/>
                <a:cs typeface="Calibri" panose="020F0502020204030204" pitchFamily="34" charset="0"/>
              </a:rPr>
              <a:t>  </a:t>
            </a:r>
          </a:p>
          <a:p>
            <a:pPr marL="0">
              <a:spcBef>
                <a:spcPts val="900"/>
              </a:spcBef>
            </a:pPr>
            <a:endParaRPr lang="en-US" sz="1800" kern="100" dirty="0">
              <a:solidFill>
                <a:srgbClr val="2D3B45"/>
              </a:solidFill>
              <a:ea typeface="Calibri" panose="020F0502020204030204" pitchFamily="34" charset="0"/>
              <a:cs typeface="Calibri" panose="020F0502020204030204" pitchFamily="34" charset="0"/>
            </a:endParaRPr>
          </a:p>
          <a:p>
            <a:pPr marL="0">
              <a:spcBef>
                <a:spcPts val="900"/>
              </a:spcBef>
            </a:pPr>
            <a:endParaRPr lang="en-US" sz="1800" kern="1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923998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F54E05-C1D5-6A41-E4B7-C9E41E27195B}"/>
              </a:ext>
            </a:extLst>
          </p:cNvPr>
          <p:cNvSpPr>
            <a:spLocks noGrp="1"/>
          </p:cNvSpPr>
          <p:nvPr>
            <p:ph idx="1"/>
          </p:nvPr>
        </p:nvSpPr>
        <p:spPr>
          <a:xfrm>
            <a:off x="838200" y="1528674"/>
            <a:ext cx="10515600" cy="1600200"/>
          </a:xfrm>
        </p:spPr>
        <p:txBody>
          <a:bodyPr>
            <a:normAutofit/>
          </a:bodyPr>
          <a:lstStyle/>
          <a:p>
            <a:pPr marL="0" marR="0" indent="0" algn="ctr">
              <a:spcBef>
                <a:spcPts val="0"/>
              </a:spcBef>
              <a:spcAft>
                <a:spcPts val="0"/>
              </a:spcAf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Social Media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OKC will launch a new series Self-Paced Art Classes on its existing YouTube page. As well as </a:t>
            </a:r>
            <a:r>
              <a:rPr lang="en-US" sz="1800" kern="100" dirty="0">
                <a:latin typeface="Calibri" panose="020F0502020204030204" pitchFamily="34" charset="0"/>
                <a:ea typeface="Calibri" panose="020F0502020204030204" pitchFamily="34" charset="0"/>
                <a:cs typeface="Times New Roman" panose="02020603050405020304" pitchFamily="18" charset="0"/>
              </a:rPr>
              <a:t>c</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reating separate OKC Self-Paced Art Class’s Instagram, Facebook, and TikTok where video highlights and occasional art and performances will be posted in relation to the available courses. These social media sights are not only the most popular but also are the most used by the targeted customer segment. </a:t>
            </a:r>
          </a:p>
          <a:p>
            <a:pPr marL="0" marR="0" indent="0" algn="ctr">
              <a:spcBef>
                <a:spcPts val="0"/>
              </a:spcBef>
              <a:spcAft>
                <a:spcPts val="0"/>
              </a:spcAft>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7B22C94A-F173-6FE3-4724-AF3694D78C87}"/>
              </a:ext>
            </a:extLst>
          </p:cNvPr>
          <p:cNvSpPr txBox="1"/>
          <p:nvPr/>
        </p:nvSpPr>
        <p:spPr>
          <a:xfrm>
            <a:off x="838200" y="3729127"/>
            <a:ext cx="4933950" cy="1477328"/>
          </a:xfrm>
          <a:prstGeom prst="rect">
            <a:avLst/>
          </a:prstGeom>
          <a:noFill/>
        </p:spPr>
        <p:txBody>
          <a:bodyPr wrap="square">
            <a:spAutoFit/>
          </a:bodyPr>
          <a:lstStyle/>
          <a:p>
            <a:pPr marL="0" marR="0" indent="0" algn="ctr">
              <a:spcBef>
                <a:spcPts val="0"/>
              </a:spcBef>
              <a:spcAft>
                <a:spcPts val="0"/>
              </a:spcAf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 prime example of this separate social media tactic is Sue the T rex of the Field Museum. This separate page following the skeleton of a T rex has 81k followers and is a huge success at drawing attention for the museum. </a:t>
            </a:r>
            <a:endParaRPr lang="en-US" dirty="0"/>
          </a:p>
        </p:txBody>
      </p:sp>
      <p:sp>
        <p:nvSpPr>
          <p:cNvPr id="6" name="Title 1">
            <a:extLst>
              <a:ext uri="{FF2B5EF4-FFF2-40B4-BE49-F238E27FC236}">
                <a16:creationId xmlns:a16="http://schemas.microsoft.com/office/drawing/2014/main" id="{14772B7F-E113-ABC5-EDE5-34B21D448309}"/>
              </a:ext>
            </a:extLst>
          </p:cNvPr>
          <p:cNvSpPr txBox="1">
            <a:spLocks/>
          </p:cNvSpPr>
          <p:nvPr/>
        </p:nvSpPr>
        <p:spPr>
          <a:xfrm>
            <a:off x="838200" y="0"/>
            <a:ext cx="10515600" cy="11144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Bef>
                <a:spcPts val="0"/>
              </a:spcBef>
            </a:pPr>
            <a:r>
              <a:rPr lang="en-US" sz="2800" b="1" kern="100" dirty="0">
                <a:latin typeface="Calibri" panose="020F0502020204030204" pitchFamily="34" charset="0"/>
                <a:ea typeface="Calibri" panose="020F0502020204030204" pitchFamily="34" charset="0"/>
                <a:cs typeface="Calibri" panose="020F0502020204030204" pitchFamily="34" charset="0"/>
              </a:rPr>
              <a:t>Strategies:</a:t>
            </a:r>
            <a:endParaRPr lang="en-US" sz="2800" kern="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descr="A picture containing text, screenshot&#10;&#10;Description automatically generated">
            <a:extLst>
              <a:ext uri="{FF2B5EF4-FFF2-40B4-BE49-F238E27FC236}">
                <a16:creationId xmlns:a16="http://schemas.microsoft.com/office/drawing/2014/main" id="{71D9CCA4-4040-F5EE-C5AF-CA04B472A840}"/>
              </a:ext>
            </a:extLst>
          </p:cNvPr>
          <p:cNvPicPr>
            <a:picLocks noChangeAspect="1"/>
          </p:cNvPicPr>
          <p:nvPr/>
        </p:nvPicPr>
        <p:blipFill>
          <a:blip r:embed="rId2"/>
          <a:stretch>
            <a:fillRect/>
          </a:stretch>
        </p:blipFill>
        <p:spPr>
          <a:xfrm>
            <a:off x="6561837" y="3128874"/>
            <a:ext cx="4356101" cy="3269568"/>
          </a:xfrm>
          <a:prstGeom prst="rect">
            <a:avLst/>
          </a:prstGeom>
        </p:spPr>
      </p:pic>
    </p:spTree>
    <p:extLst>
      <p:ext uri="{BB962C8B-B14F-4D97-AF65-F5344CB8AC3E}">
        <p14:creationId xmlns:p14="http://schemas.microsoft.com/office/powerpoint/2010/main" val="1241287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E020063-2385-44AC-BD67-258E1F0B9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E014A0B-5338-4077-AFE9-A90D04D449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78127680-150F-4A90-9950-F663925781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1"/>
            <a:ext cx="3362070" cy="2522849"/>
            <a:chOff x="-305" y="-1"/>
            <a:chExt cx="3832880" cy="2876136"/>
          </a:xfrm>
        </p:grpSpPr>
        <p:sp>
          <p:nvSpPr>
            <p:cNvPr id="16" name="Freeform: Shape 15">
              <a:extLst>
                <a:ext uri="{FF2B5EF4-FFF2-40B4-BE49-F238E27FC236}">
                  <a16:creationId xmlns:a16="http://schemas.microsoft.com/office/drawing/2014/main" id="{5088F97A-8362-4967-B664-D748B846EC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30F9DEDE-4318-412A-81C5-C8C90F689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09E97DE9-7844-4707-8928-1CD88ADB72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EC58954E-44A5-4A0D-97A9-8A2BB43D68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 name="Group 20">
            <a:extLst>
              <a:ext uri="{FF2B5EF4-FFF2-40B4-BE49-F238E27FC236}">
                <a16:creationId xmlns:a16="http://schemas.microsoft.com/office/drawing/2014/main" id="{466920E5-8640-4C24-A775-8647637094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flipH="1">
            <a:off x="10185732" y="4852038"/>
            <a:ext cx="2151670" cy="1860256"/>
            <a:chOff x="-305" y="-4155"/>
            <a:chExt cx="2514948" cy="2174333"/>
          </a:xfrm>
        </p:grpSpPr>
        <p:sp>
          <p:nvSpPr>
            <p:cNvPr id="22" name="Freeform: Shape 21">
              <a:extLst>
                <a:ext uri="{FF2B5EF4-FFF2-40B4-BE49-F238E27FC236}">
                  <a16:creationId xmlns:a16="http://schemas.microsoft.com/office/drawing/2014/main" id="{2CBA3142-5A82-43CE-87A2-EB14B17A51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AEF5A1C7-9938-4A33-A5A4-2B05353B3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262A936D-E9F6-4A68-82C2-1D1CC77722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5" name="Freeform: Shape 24">
              <a:extLst>
                <a:ext uri="{FF2B5EF4-FFF2-40B4-BE49-F238E27FC236}">
                  <a16:creationId xmlns:a16="http://schemas.microsoft.com/office/drawing/2014/main" id="{C68A9229-BBBE-4934-9700-BA72A1BB03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 name="Content Placeholder 2">
            <a:extLst>
              <a:ext uri="{FF2B5EF4-FFF2-40B4-BE49-F238E27FC236}">
                <a16:creationId xmlns:a16="http://schemas.microsoft.com/office/drawing/2014/main" id="{6FB4F333-9B8F-D363-5782-E493DD603072}"/>
              </a:ext>
            </a:extLst>
          </p:cNvPr>
          <p:cNvSpPr>
            <a:spLocks noGrp="1"/>
          </p:cNvSpPr>
          <p:nvPr>
            <p:ph idx="1"/>
          </p:nvPr>
        </p:nvSpPr>
        <p:spPr>
          <a:xfrm>
            <a:off x="1745456" y="1882774"/>
            <a:ext cx="8701087" cy="2132013"/>
          </a:xfrm>
        </p:spPr>
        <p:txBody>
          <a:bodyPr>
            <a:normAutofit/>
          </a:bodyPr>
          <a:lstStyle/>
          <a:p>
            <a:pPr marL="0" marR="0">
              <a:spcBef>
                <a:spcPts val="0"/>
              </a:spcBef>
              <a:spcAft>
                <a:spcPts val="0"/>
              </a:spcAf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Sponsors &amp; Partners: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Partnering with influencers, artists, and organizations nationwide for promotions and video creation. As well as partnering with businesses and organizations nationwide with large online followings who have similar values and/or would like to be associated with a creative program. </a:t>
            </a:r>
          </a:p>
        </p:txBody>
      </p:sp>
      <p:sp>
        <p:nvSpPr>
          <p:cNvPr id="14" name="Title 1">
            <a:extLst>
              <a:ext uri="{FF2B5EF4-FFF2-40B4-BE49-F238E27FC236}">
                <a16:creationId xmlns:a16="http://schemas.microsoft.com/office/drawing/2014/main" id="{B5EDC9F4-AD84-36B3-2FC9-C9706BE085BD}"/>
              </a:ext>
            </a:extLst>
          </p:cNvPr>
          <p:cNvSpPr txBox="1">
            <a:spLocks/>
          </p:cNvSpPr>
          <p:nvPr/>
        </p:nvSpPr>
        <p:spPr>
          <a:xfrm>
            <a:off x="838200" y="0"/>
            <a:ext cx="10515600" cy="11144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Bef>
                <a:spcPts val="0"/>
              </a:spcBef>
            </a:pPr>
            <a:r>
              <a:rPr lang="en-US" sz="2800" b="1" kern="100" dirty="0">
                <a:latin typeface="Calibri" panose="020F0502020204030204" pitchFamily="34" charset="0"/>
                <a:ea typeface="Calibri" panose="020F0502020204030204" pitchFamily="34" charset="0"/>
                <a:cs typeface="Calibri" panose="020F0502020204030204" pitchFamily="34" charset="0"/>
              </a:rPr>
              <a:t>Strategies:</a:t>
            </a:r>
            <a:endParaRPr lang="en-US" sz="2800"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0" name="TextBox 19">
            <a:extLst>
              <a:ext uri="{FF2B5EF4-FFF2-40B4-BE49-F238E27FC236}">
                <a16:creationId xmlns:a16="http://schemas.microsoft.com/office/drawing/2014/main" id="{5B15A254-7D55-C9BF-DB79-50162EF2D009}"/>
              </a:ext>
            </a:extLst>
          </p:cNvPr>
          <p:cNvSpPr txBox="1"/>
          <p:nvPr/>
        </p:nvSpPr>
        <p:spPr>
          <a:xfrm>
            <a:off x="1745456" y="4304823"/>
            <a:ext cx="8701087" cy="1200329"/>
          </a:xfrm>
          <a:prstGeom prst="rect">
            <a:avLst/>
          </a:prstGeom>
          <a:noFill/>
        </p:spPr>
        <p:txBody>
          <a:bodyPr wrap="square">
            <a:spAutoFit/>
          </a:bodyPr>
          <a:lstStyle/>
          <a:p>
            <a:pPr marL="0" marR="0">
              <a:spcBef>
                <a:spcPts val="0"/>
              </a:spcBef>
              <a:spcAft>
                <a:spcPts val="0"/>
              </a:spcAf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Funding</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The OKC self-paced classes website section will allow for individual or organizational donations directly funding the Self-Paced class video production and website maintenance. This will allow for continued video production while opening a door for guests to later donate to the OKC as a whole.</a:t>
            </a:r>
          </a:p>
        </p:txBody>
      </p:sp>
    </p:spTree>
    <p:extLst>
      <p:ext uri="{BB962C8B-B14F-4D97-AF65-F5344CB8AC3E}">
        <p14:creationId xmlns:p14="http://schemas.microsoft.com/office/powerpoint/2010/main" val="3863130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8">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10">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27" name="Group 12">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28" name="Freeform: Shape 13">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Shape 14">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Shape 15">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16">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Title 1">
            <a:extLst>
              <a:ext uri="{FF2B5EF4-FFF2-40B4-BE49-F238E27FC236}">
                <a16:creationId xmlns:a16="http://schemas.microsoft.com/office/drawing/2014/main" id="{F0ACF61E-FBE2-7F5E-ED0D-F394E25BCB53}"/>
              </a:ext>
            </a:extLst>
          </p:cNvPr>
          <p:cNvSpPr txBox="1">
            <a:spLocks/>
          </p:cNvSpPr>
          <p:nvPr/>
        </p:nvSpPr>
        <p:spPr>
          <a:xfrm>
            <a:off x="640080" y="1243013"/>
            <a:ext cx="3855720" cy="437197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algn="l">
              <a:spcAft>
                <a:spcPts val="600"/>
              </a:spcAft>
            </a:pPr>
            <a:r>
              <a:rPr lang="en-US" sz="3600" b="1" kern="1200">
                <a:solidFill>
                  <a:schemeClr val="tx2"/>
                </a:solidFill>
                <a:effectLst/>
                <a:latin typeface="+mj-lt"/>
                <a:ea typeface="+mj-ea"/>
                <a:cs typeface="+mj-cs"/>
              </a:rPr>
              <a:t>Success Indicators</a:t>
            </a:r>
            <a:r>
              <a:rPr lang="en-US" sz="3600" kern="1200">
                <a:solidFill>
                  <a:schemeClr val="tx2"/>
                </a:solidFill>
                <a:effectLst/>
                <a:latin typeface="+mj-lt"/>
                <a:ea typeface="+mj-ea"/>
                <a:cs typeface="+mj-cs"/>
              </a:rPr>
              <a:t>:</a:t>
            </a:r>
          </a:p>
        </p:txBody>
      </p:sp>
      <p:sp>
        <p:nvSpPr>
          <p:cNvPr id="3" name="Content Placeholder 2">
            <a:extLst>
              <a:ext uri="{FF2B5EF4-FFF2-40B4-BE49-F238E27FC236}">
                <a16:creationId xmlns:a16="http://schemas.microsoft.com/office/drawing/2014/main" id="{28D6FDC3-45C6-DA84-E2D4-51D18ECB90B6}"/>
              </a:ext>
            </a:extLst>
          </p:cNvPr>
          <p:cNvSpPr>
            <a:spLocks noGrp="1"/>
          </p:cNvSpPr>
          <p:nvPr>
            <p:ph idx="1"/>
          </p:nvPr>
        </p:nvSpPr>
        <p:spPr>
          <a:xfrm>
            <a:off x="6095847" y="993604"/>
            <a:ext cx="5572496" cy="5230368"/>
          </a:xfrm>
        </p:spPr>
        <p:txBody>
          <a:bodyPr vert="horz" lIns="91440" tIns="45720" rIns="91440" bIns="45720" rtlCol="0" anchor="ctr">
            <a:normAutofit/>
          </a:bodyPr>
          <a:lstStyle/>
          <a:p>
            <a:pPr marL="0" marR="0">
              <a:spcBef>
                <a:spcPts val="0"/>
              </a:spcBef>
              <a:spcAft>
                <a:spcPts val="0"/>
              </a:spcAft>
            </a:pPr>
            <a:r>
              <a:rPr lang="en-US" sz="1500" b="1" dirty="0">
                <a:solidFill>
                  <a:schemeClr val="tx2"/>
                </a:solidFill>
                <a:effectLst/>
              </a:rPr>
              <a:t>1</a:t>
            </a:r>
            <a:r>
              <a:rPr lang="en-US" sz="1500" dirty="0">
                <a:solidFill>
                  <a:schemeClr val="tx2"/>
                </a:solidFill>
                <a:effectLst/>
              </a:rPr>
              <a:t>. To ensure consistent video creation and user engagement, OKC needs to post 100 videos in 3 years. This equates to posting at least 2 or 3 videos to the website a month.</a:t>
            </a:r>
          </a:p>
          <a:p>
            <a:pPr marL="0" marR="0">
              <a:spcBef>
                <a:spcPts val="900"/>
              </a:spcBef>
              <a:spcAft>
                <a:spcPts val="900"/>
              </a:spcAft>
            </a:pPr>
            <a:endParaRPr lang="en-US" sz="1500" dirty="0">
              <a:solidFill>
                <a:schemeClr val="tx2"/>
              </a:solidFill>
              <a:effectLst/>
            </a:endParaRPr>
          </a:p>
          <a:p>
            <a:pPr marL="0" marR="0">
              <a:spcBef>
                <a:spcPts val="900"/>
              </a:spcBef>
              <a:spcAft>
                <a:spcPts val="900"/>
              </a:spcAft>
            </a:pPr>
            <a:endParaRPr lang="en-US" sz="1500" dirty="0">
              <a:solidFill>
                <a:schemeClr val="tx2"/>
              </a:solidFill>
              <a:effectLst/>
            </a:endParaRPr>
          </a:p>
          <a:p>
            <a:pPr marL="0" marR="0">
              <a:spcBef>
                <a:spcPts val="0"/>
              </a:spcBef>
              <a:spcAft>
                <a:spcPts val="0"/>
              </a:spcAft>
            </a:pPr>
            <a:r>
              <a:rPr lang="en-US" sz="1500" b="1" dirty="0">
                <a:solidFill>
                  <a:schemeClr val="tx2"/>
                </a:solidFill>
                <a:effectLst/>
              </a:rPr>
              <a:t>2</a:t>
            </a:r>
            <a:r>
              <a:rPr lang="en-US" sz="1500" dirty="0">
                <a:solidFill>
                  <a:schemeClr val="tx2"/>
                </a:solidFill>
                <a:effectLst/>
              </a:rPr>
              <a:t>. Consistent growth and engagement of paying student members.</a:t>
            </a:r>
          </a:p>
          <a:p>
            <a:pPr marL="0">
              <a:spcBef>
                <a:spcPts val="900"/>
              </a:spcBef>
              <a:spcAft>
                <a:spcPts val="900"/>
              </a:spcAft>
            </a:pPr>
            <a:r>
              <a:rPr lang="en-US" sz="1500" dirty="0">
                <a:solidFill>
                  <a:schemeClr val="tx2"/>
                </a:solidFill>
                <a:effectLst/>
              </a:rPr>
              <a:t>As the paying membership grows it will be necessary to add levels of membership at different costs which will dictate the priority of response to members posts. 1 on 1 meetings should always be reserved for the higher levels.</a:t>
            </a:r>
          </a:p>
          <a:p>
            <a:pPr marL="0">
              <a:spcBef>
                <a:spcPts val="900"/>
              </a:spcBef>
              <a:spcAft>
                <a:spcPts val="900"/>
              </a:spcAft>
            </a:pPr>
            <a:endParaRPr lang="en-US" sz="1500" dirty="0">
              <a:solidFill>
                <a:schemeClr val="tx2"/>
              </a:solidFill>
              <a:effectLst/>
            </a:endParaRPr>
          </a:p>
          <a:p>
            <a:pPr marL="0">
              <a:spcBef>
                <a:spcPts val="900"/>
              </a:spcBef>
              <a:spcAft>
                <a:spcPts val="900"/>
              </a:spcAft>
            </a:pPr>
            <a:r>
              <a:rPr lang="en-US" sz="1500" b="1" dirty="0">
                <a:solidFill>
                  <a:schemeClr val="tx2"/>
                </a:solidFill>
              </a:rPr>
              <a:t>3</a:t>
            </a:r>
            <a:r>
              <a:rPr lang="en-US" sz="1500" dirty="0">
                <a:solidFill>
                  <a:schemeClr val="tx2"/>
                </a:solidFill>
              </a:rPr>
              <a:t>. </a:t>
            </a:r>
            <a:r>
              <a:rPr lang="en-US" sz="1500" dirty="0">
                <a:solidFill>
                  <a:schemeClr val="tx2"/>
                </a:solidFill>
                <a:effectLst/>
              </a:rPr>
              <a:t>Reach 300,000 total followers including all social media accounts in three years. </a:t>
            </a:r>
          </a:p>
          <a:p>
            <a:pPr>
              <a:spcBef>
                <a:spcPts val="900"/>
              </a:spcBef>
              <a:spcAft>
                <a:spcPts val="900"/>
              </a:spcAft>
            </a:pPr>
            <a:r>
              <a:rPr lang="en-US" sz="1500" dirty="0">
                <a:solidFill>
                  <a:schemeClr val="tx2"/>
                </a:solidFill>
                <a:effectLst/>
              </a:rPr>
              <a:t>followers and engagement of OKC posts should be tracked monthly and should consistently be positive in engagement. </a:t>
            </a:r>
          </a:p>
          <a:p>
            <a:pPr marL="0" marR="0">
              <a:spcBef>
                <a:spcPts val="900"/>
              </a:spcBef>
              <a:spcAft>
                <a:spcPts val="900"/>
              </a:spcAft>
            </a:pPr>
            <a:endParaRPr lang="en-US" sz="1500" dirty="0">
              <a:solidFill>
                <a:schemeClr val="tx2"/>
              </a:solidFill>
              <a:effectLst/>
            </a:endParaRPr>
          </a:p>
          <a:p>
            <a:pPr marL="0"/>
            <a:endParaRPr lang="en-US" sz="1500" dirty="0">
              <a:solidFill>
                <a:schemeClr val="tx2"/>
              </a:solidFill>
            </a:endParaRPr>
          </a:p>
          <a:p>
            <a:pPr marL="0"/>
            <a:endParaRPr lang="en-US" sz="1500" dirty="0">
              <a:solidFill>
                <a:schemeClr val="tx2"/>
              </a:solidFill>
            </a:endParaRPr>
          </a:p>
        </p:txBody>
      </p:sp>
    </p:spTree>
    <p:extLst>
      <p:ext uri="{BB962C8B-B14F-4D97-AF65-F5344CB8AC3E}">
        <p14:creationId xmlns:p14="http://schemas.microsoft.com/office/powerpoint/2010/main" val="34065937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950AD4C-6AF3-49F8-94E1-DBCAFB394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eiryo"/>
            </a:endParaRPr>
          </a:p>
        </p:txBody>
      </p:sp>
      <p:sp>
        <p:nvSpPr>
          <p:cNvPr id="14" name="Freeform: Shape 13">
            <a:extLst>
              <a:ext uri="{FF2B5EF4-FFF2-40B4-BE49-F238E27FC236}">
                <a16:creationId xmlns:a16="http://schemas.microsoft.com/office/drawing/2014/main" id="{8DBEAE55-3EA1-41D7-A212-5F7D8986C1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212206"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6" name="Freeform: Shape 15">
            <a:extLst>
              <a:ext uri="{FF2B5EF4-FFF2-40B4-BE49-F238E27FC236}">
                <a16:creationId xmlns:a16="http://schemas.microsoft.com/office/drawing/2014/main" id="{CFC5F0E7-644F-4101-BE72-12825CF537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17551"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7" name="Picture 6">
            <a:extLst>
              <a:ext uri="{FF2B5EF4-FFF2-40B4-BE49-F238E27FC236}">
                <a16:creationId xmlns:a16="http://schemas.microsoft.com/office/drawing/2014/main" id="{3D266FBF-4B7B-7C76-B753-4CEB3F4971F3}"/>
              </a:ext>
            </a:extLst>
          </p:cNvPr>
          <p:cNvPicPr>
            <a:picLocks noChangeAspect="1"/>
          </p:cNvPicPr>
          <p:nvPr/>
        </p:nvPicPr>
        <p:blipFill rotWithShape="1">
          <a:blip r:embed="rId2"/>
          <a:srcRect l="4674" r="4490" b="1"/>
          <a:stretch/>
        </p:blipFill>
        <p:spPr>
          <a:xfrm>
            <a:off x="2644776" y="10"/>
            <a:ext cx="9547224" cy="6857990"/>
          </a:xfrm>
          <a:custGeom>
            <a:avLst/>
            <a:gdLst/>
            <a:ahLst/>
            <a:cxnLst/>
            <a:rect l="l" t="t" r="r" b="b"/>
            <a:pathLst>
              <a:path w="9547224" h="6858000">
                <a:moveTo>
                  <a:pt x="1623023" y="0"/>
                </a:moveTo>
                <a:lnTo>
                  <a:pt x="2716256" y="0"/>
                </a:lnTo>
                <a:lnTo>
                  <a:pt x="3032455" y="0"/>
                </a:lnTo>
                <a:lnTo>
                  <a:pt x="3496422" y="0"/>
                </a:lnTo>
                <a:lnTo>
                  <a:pt x="5205951" y="0"/>
                </a:lnTo>
                <a:lnTo>
                  <a:pt x="9547224" y="0"/>
                </a:lnTo>
                <a:lnTo>
                  <a:pt x="9547224" y="6858000"/>
                </a:lnTo>
                <a:lnTo>
                  <a:pt x="5205951" y="6858000"/>
                </a:lnTo>
                <a:lnTo>
                  <a:pt x="3496422" y="6858000"/>
                </a:lnTo>
                <a:lnTo>
                  <a:pt x="3032455" y="6858000"/>
                </a:lnTo>
                <a:lnTo>
                  <a:pt x="2716256" y="6858000"/>
                </a:lnTo>
                <a:lnTo>
                  <a:pt x="2502754" y="6858000"/>
                </a:lnTo>
                <a:lnTo>
                  <a:pt x="2390998" y="6780599"/>
                </a:lnTo>
                <a:cubicBezTo>
                  <a:pt x="2217180" y="6653108"/>
                  <a:pt x="2046553" y="6515397"/>
                  <a:pt x="1874350" y="6374814"/>
                </a:cubicBezTo>
                <a:cubicBezTo>
                  <a:pt x="928725" y="5602839"/>
                  <a:pt x="0" y="4969131"/>
                  <a:pt x="0" y="3621656"/>
                </a:cubicBezTo>
                <a:cubicBezTo>
                  <a:pt x="0" y="2093192"/>
                  <a:pt x="573736" y="754641"/>
                  <a:pt x="1600899" y="14997"/>
                </a:cubicBezTo>
                <a:close/>
              </a:path>
            </a:pathLst>
          </a:custGeom>
        </p:spPr>
      </p:pic>
      <p:sp>
        <p:nvSpPr>
          <p:cNvPr id="18" name="Freeform: Shape 17">
            <a:extLst>
              <a:ext uri="{FF2B5EF4-FFF2-40B4-BE49-F238E27FC236}">
                <a16:creationId xmlns:a16="http://schemas.microsoft.com/office/drawing/2014/main" id="{B1F9B6B4-B0C4-45C6-A086-901C960D0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644774" y="0"/>
            <a:ext cx="2756893" cy="6858000"/>
          </a:xfrm>
          <a:custGeom>
            <a:avLst/>
            <a:gdLst>
              <a:gd name="connsiteX0" fmla="*/ 1133870 w 2756893"/>
              <a:gd name="connsiteY0" fmla="*/ 0 h 6858000"/>
              <a:gd name="connsiteX1" fmla="*/ 898082 w 2756893"/>
              <a:gd name="connsiteY1" fmla="*/ 0 h 6858000"/>
              <a:gd name="connsiteX2" fmla="*/ 920668 w 2756893"/>
              <a:gd name="connsiteY2" fmla="*/ 14997 h 6858000"/>
              <a:gd name="connsiteX3" fmla="*/ 2554961 w 2756893"/>
              <a:gd name="connsiteY3" fmla="*/ 3621656 h 6858000"/>
              <a:gd name="connsiteX4" fmla="*/ 641513 w 2756893"/>
              <a:gd name="connsiteY4" fmla="*/ 6374814 h 6858000"/>
              <a:gd name="connsiteX5" fmla="*/ 114086 w 2756893"/>
              <a:gd name="connsiteY5" fmla="*/ 6780599 h 6858000"/>
              <a:gd name="connsiteX6" fmla="*/ 0 w 2756893"/>
              <a:gd name="connsiteY6" fmla="*/ 6858000 h 6858000"/>
              <a:gd name="connsiteX7" fmla="*/ 40637 w 2756893"/>
              <a:gd name="connsiteY7" fmla="*/ 6858000 h 6858000"/>
              <a:gd name="connsiteX8" fmla="*/ 254139 w 2756893"/>
              <a:gd name="connsiteY8" fmla="*/ 6858000 h 6858000"/>
              <a:gd name="connsiteX9" fmla="*/ 365895 w 2756893"/>
              <a:gd name="connsiteY9" fmla="*/ 6780599 h 6858000"/>
              <a:gd name="connsiteX10" fmla="*/ 882543 w 2756893"/>
              <a:gd name="connsiteY10" fmla="*/ 6374814 h 6858000"/>
              <a:gd name="connsiteX11" fmla="*/ 2756893 w 2756893"/>
              <a:gd name="connsiteY11" fmla="*/ 3621656 h 6858000"/>
              <a:gd name="connsiteX12" fmla="*/ 1155994 w 2756893"/>
              <a:gd name="connsiteY12"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56893" h="6858000">
                <a:moveTo>
                  <a:pt x="1133870" y="0"/>
                </a:moveTo>
                <a:lnTo>
                  <a:pt x="898082" y="0"/>
                </a:lnTo>
                <a:lnTo>
                  <a:pt x="920668" y="14997"/>
                </a:lnTo>
                <a:cubicBezTo>
                  <a:pt x="1969257" y="754641"/>
                  <a:pt x="2554961" y="2093192"/>
                  <a:pt x="2554961" y="3621656"/>
                </a:cubicBezTo>
                <a:cubicBezTo>
                  <a:pt x="2554961" y="4969131"/>
                  <a:pt x="1606863" y="5602839"/>
                  <a:pt x="641513" y="6374814"/>
                </a:cubicBezTo>
                <a:cubicBezTo>
                  <a:pt x="465717" y="6515397"/>
                  <a:pt x="291531" y="6653108"/>
                  <a:pt x="114086" y="6780599"/>
                </a:cubicBezTo>
                <a:lnTo>
                  <a:pt x="0" y="6858000"/>
                </a:lnTo>
                <a:lnTo>
                  <a:pt x="40637" y="6858000"/>
                </a:lnTo>
                <a:lnTo>
                  <a:pt x="254139" y="6858000"/>
                </a:lnTo>
                <a:lnTo>
                  <a:pt x="365895" y="6780599"/>
                </a:lnTo>
                <a:cubicBezTo>
                  <a:pt x="539713" y="6653108"/>
                  <a:pt x="710340" y="6515397"/>
                  <a:pt x="882543" y="6374814"/>
                </a:cubicBezTo>
                <a:cubicBezTo>
                  <a:pt x="1828168" y="5602839"/>
                  <a:pt x="2756893" y="4969131"/>
                  <a:pt x="2756893" y="3621656"/>
                </a:cubicBezTo>
                <a:cubicBezTo>
                  <a:pt x="2756893" y="2093192"/>
                  <a:pt x="2183157" y="754641"/>
                  <a:pt x="1155994" y="14997"/>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Title 1">
            <a:extLst>
              <a:ext uri="{FF2B5EF4-FFF2-40B4-BE49-F238E27FC236}">
                <a16:creationId xmlns:a16="http://schemas.microsoft.com/office/drawing/2014/main" id="{C45EDAC9-DDA4-0C45-4604-5CDE3C52F620}"/>
              </a:ext>
            </a:extLst>
          </p:cNvPr>
          <p:cNvSpPr txBox="1">
            <a:spLocks/>
          </p:cNvSpPr>
          <p:nvPr/>
        </p:nvSpPr>
        <p:spPr>
          <a:xfrm>
            <a:off x="560761" y="-1425039"/>
            <a:ext cx="2878777" cy="382385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Bef>
                <a:spcPts val="0"/>
              </a:spcBef>
            </a:pPr>
            <a:r>
              <a:rPr lang="en-US" sz="2800" b="1" kern="100" dirty="0">
                <a:latin typeface="+mn-lt"/>
                <a:ea typeface="Calibri" panose="020F0502020204030204" pitchFamily="34" charset="0"/>
                <a:cs typeface="Calibri" panose="020F0502020204030204" pitchFamily="34" charset="0"/>
              </a:rPr>
              <a:t>Thank You!</a:t>
            </a:r>
            <a:endParaRPr lang="en-US" sz="2800" kern="100" dirty="0">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914184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1401</TotalTime>
  <Words>597</Words>
  <Application>Microsoft Macintosh PowerPoint</Application>
  <PresentationFormat>Widescreen</PresentationFormat>
  <Paragraphs>47</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Meiryo</vt: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Potts, Emily</dc:creator>
  <cp:lastModifiedBy>Thomas Petty</cp:lastModifiedBy>
  <cp:revision>2</cp:revision>
  <dcterms:created xsi:type="dcterms:W3CDTF">2023-06-25T18:54:49Z</dcterms:created>
  <dcterms:modified xsi:type="dcterms:W3CDTF">2024-03-26T21:01:42Z</dcterms:modified>
</cp:coreProperties>
</file>